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8B03"/>
    <a:srgbClr val="FF0000"/>
    <a:srgbClr val="5BFB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10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99445"/>
            <a:ext cx="7772400" cy="1543685"/>
          </a:xfrm>
        </p:spPr>
        <p:txBody>
          <a:bodyPr anchor="b">
            <a:noAutofit/>
          </a:bodyPr>
          <a:lstStyle>
            <a:lvl1pPr algn="ctr">
              <a:defRPr sz="4800">
                <a:solidFill>
                  <a:srgbClr val="1D8B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145377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497CC-FB89-47B0-A274-A99AE914FAB0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1E62-6F2C-40B8-8F27-745F4561D34D}" type="slidenum">
              <a:rPr lang="en-US" smtClean="0"/>
              <a:t>‹N›</a:t>
            </a:fld>
            <a:endParaRPr lang="en-US"/>
          </a:p>
        </p:txBody>
      </p:sp>
      <p:pic>
        <p:nvPicPr>
          <p:cNvPr id="7" name="image9.png"/>
          <p:cNvPicPr/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0" y="-1"/>
            <a:ext cx="9144000" cy="2299447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43450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497CC-FB89-47B0-A274-A99AE914FAB0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1E62-6F2C-40B8-8F27-745F4561D34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789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497CC-FB89-47B0-A274-A99AE914FAB0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1E62-6F2C-40B8-8F27-745F4561D34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147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68544"/>
          </a:xfrm>
        </p:spPr>
        <p:txBody>
          <a:bodyPr/>
          <a:lstStyle>
            <a:lvl1pPr>
              <a:defRPr sz="3600" b="1">
                <a:solidFill>
                  <a:srgbClr val="1D8B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98020"/>
            <a:ext cx="7886700" cy="4978943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497CC-FB89-47B0-A274-A99AE914FAB0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1E62-6F2C-40B8-8F27-745F4561D34D}" type="slidenum">
              <a:rPr lang="en-US" smtClean="0"/>
              <a:t>‹N›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054584"/>
            <a:ext cx="9144000" cy="0"/>
          </a:xfrm>
          <a:prstGeom prst="line">
            <a:avLst/>
          </a:prstGeom>
          <a:ln>
            <a:solidFill>
              <a:srgbClr val="1D8B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4483" y="1126302"/>
            <a:ext cx="9144000" cy="0"/>
          </a:xfrm>
          <a:prstGeom prst="line">
            <a:avLst/>
          </a:prstGeom>
          <a:ln>
            <a:solidFill>
              <a:srgbClr val="1D8B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8111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497CC-FB89-47B0-A274-A99AE914FAB0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1E62-6F2C-40B8-8F27-745F4561D34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123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497CC-FB89-47B0-A274-A99AE914FAB0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1E62-6F2C-40B8-8F27-745F4561D34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18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497CC-FB89-47B0-A274-A99AE914FAB0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1E62-6F2C-40B8-8F27-745F4561D34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061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497CC-FB89-47B0-A274-A99AE914FAB0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1E62-6F2C-40B8-8F27-745F4561D34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003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497CC-FB89-47B0-A274-A99AE914FAB0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1E62-6F2C-40B8-8F27-745F4561D34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407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497CC-FB89-47B0-A274-A99AE914FAB0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1E62-6F2C-40B8-8F27-745F4561D34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47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497CC-FB89-47B0-A274-A99AE914FAB0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1E62-6F2C-40B8-8F27-745F4561D34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935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497CC-FB89-47B0-A274-A99AE914FAB0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11E62-6F2C-40B8-8F27-745F4561D34D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493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12" Type="http://schemas.microsoft.com/office/2007/relationships/hdphoto" Target="../media/hdphoto3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forms.gle/semMtEeQnqKRVFrD8" TargetMode="External"/><Relationship Id="rId11" Type="http://schemas.openxmlformats.org/officeDocument/2006/relationships/image" Target="../media/image8.png"/><Relationship Id="rId5" Type="http://schemas.openxmlformats.org/officeDocument/2006/relationships/image" Target="../media/image5.png"/><Relationship Id="rId10" Type="http://schemas.microsoft.com/office/2007/relationships/hdphoto" Target="../media/hdphoto2.wdp"/><Relationship Id="rId4" Type="http://schemas.openxmlformats.org/officeDocument/2006/relationships/image" Target="../media/image4.png"/><Relationship Id="rId9" Type="http://schemas.openxmlformats.org/officeDocument/2006/relationships/image" Target="../media/image7.png"/><Relationship Id="rId14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52">
            <a:extLst>
              <a:ext uri="{FF2B5EF4-FFF2-40B4-BE49-F238E27FC236}">
                <a16:creationId xmlns:a16="http://schemas.microsoft.com/office/drawing/2014/main" id="{7827F992-D84E-4B0F-8134-EF1F4B2D0C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8287" y="3428999"/>
            <a:ext cx="977263" cy="673759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908FB75D-3ACC-43D4-8E5C-25135CCE2AF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0108" y="3431424"/>
            <a:ext cx="1078591" cy="670157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E3CC80C4-81FD-4F2A-8476-C231C220C7D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7376" y="3428999"/>
            <a:ext cx="977263" cy="696600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652DCBA3-E756-4E4B-B194-30C8B3E8A2B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633" y="3379879"/>
            <a:ext cx="1070590" cy="719441"/>
          </a:xfrm>
          <a:prstGeom prst="rect">
            <a:avLst/>
          </a:prstGeom>
        </p:spPr>
      </p:pic>
      <p:sp>
        <p:nvSpPr>
          <p:cNvPr id="67" name="Oval 66">
            <a:extLst>
              <a:ext uri="{FF2B5EF4-FFF2-40B4-BE49-F238E27FC236}">
                <a16:creationId xmlns:a16="http://schemas.microsoft.com/office/drawing/2014/main" id="{10576CA6-08A6-4FAF-8786-A4A1FA39C128}"/>
              </a:ext>
            </a:extLst>
          </p:cNvPr>
          <p:cNvSpPr/>
          <p:nvPr/>
        </p:nvSpPr>
        <p:spPr>
          <a:xfrm>
            <a:off x="447667" y="3508398"/>
            <a:ext cx="1188720" cy="1188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801" y="2404339"/>
            <a:ext cx="8885173" cy="819267"/>
          </a:xfrm>
          <a:effectLst>
            <a:softEdge rad="0"/>
          </a:effectLst>
        </p:spPr>
        <p:txBody>
          <a:bodyPr>
            <a:normAutofit fontScale="9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C00000"/>
                </a:solidFill>
              </a:rPr>
              <a:t>COVID-19: Situation, Response, Lessons Learned (Series#2) 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1600" b="1" dirty="0">
                <a:solidFill>
                  <a:schemeClr val="tx1"/>
                </a:solidFill>
              </a:rPr>
              <a:t>Afghanistan </a:t>
            </a:r>
            <a:r>
              <a:rPr lang="en-US" sz="1600" dirty="0">
                <a:solidFill>
                  <a:schemeClr val="tx1"/>
                </a:solidFill>
              </a:rPr>
              <a:t>| </a:t>
            </a:r>
            <a:r>
              <a:rPr lang="en-US" sz="1600" b="1" dirty="0">
                <a:solidFill>
                  <a:schemeClr val="tx1"/>
                </a:solidFill>
              </a:rPr>
              <a:t>Bhutan | Guatemala | Italy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1800" b="1" dirty="0"/>
              <a:t>Date</a:t>
            </a:r>
            <a:r>
              <a:rPr lang="en-US" sz="1800" dirty="0"/>
              <a:t>: August 28, 2020 </a:t>
            </a:r>
            <a:r>
              <a:rPr lang="en-US" sz="1800" dirty="0">
                <a:solidFill>
                  <a:srgbClr val="FF0000"/>
                </a:solidFill>
              </a:rPr>
              <a:t>|</a:t>
            </a:r>
            <a:r>
              <a:rPr lang="en-US" sz="1800" dirty="0"/>
              <a:t> </a:t>
            </a:r>
            <a:r>
              <a:rPr lang="en-US" sz="1800" b="1" dirty="0"/>
              <a:t>Time</a:t>
            </a:r>
            <a:r>
              <a:rPr lang="en-US" sz="1800" dirty="0"/>
              <a:t> 1:30PM GMT | 7:15PM NTP | 3:30PM CET | 6:30AM PST </a:t>
            </a:r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88699" y="4963776"/>
            <a:ext cx="1882588" cy="117034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1200" b="1" dirty="0">
                <a:latin typeface="+mj-lt"/>
                <a:cs typeface="Arial" panose="020B0604020202020204" pitchFamily="34" charset="0"/>
              </a:rPr>
              <a:t>Francesco </a:t>
            </a:r>
            <a:r>
              <a:rPr lang="en-US" sz="1200" b="1" dirty="0" err="1">
                <a:latin typeface="+mj-lt"/>
                <a:cs typeface="Arial" panose="020B0604020202020204" pitchFamily="34" charset="0"/>
              </a:rPr>
              <a:t>Nicoli</a:t>
            </a:r>
            <a:endParaRPr lang="en-US" sz="1200" b="1" dirty="0"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1200" b="1" dirty="0"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200" dirty="0">
                <a:latin typeface="+mj-lt"/>
                <a:cs typeface="Arial" panose="020B0604020202020204" pitchFamily="34" charset="0"/>
              </a:rPr>
              <a:t>University of Ferrara</a:t>
            </a:r>
            <a:endParaRPr lang="en-US" sz="1200" b="1" dirty="0"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1200" b="1" dirty="0"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1200" b="1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200" b="1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Italy</a:t>
            </a:r>
            <a:endParaRPr lang="en-US" sz="1200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4556664" y="4838036"/>
            <a:ext cx="1882588" cy="11554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b="1" dirty="0">
              <a:latin typeface="+mj-lt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2446744" y="4981910"/>
            <a:ext cx="1882588" cy="10852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1200" b="1" dirty="0">
                <a:latin typeface="+mj-lt"/>
                <a:cs typeface="Arial" panose="020B0604020202020204" pitchFamily="34" charset="0"/>
              </a:rPr>
              <a:t>Dr. Karma Tenzin</a:t>
            </a:r>
          </a:p>
          <a:p>
            <a:pPr>
              <a:spcBef>
                <a:spcPts val="0"/>
              </a:spcBef>
            </a:pPr>
            <a:endParaRPr lang="en-US" sz="12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Faculty of Postgraduate Medicine, KGUMSB</a:t>
            </a:r>
            <a:endParaRPr lang="en-US" sz="1200" b="1" i="0" dirty="0">
              <a:solidFill>
                <a:srgbClr val="222222"/>
              </a:solidFill>
              <a:effectLst/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12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2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Bhutan</a:t>
            </a:r>
          </a:p>
          <a:p>
            <a:pPr>
              <a:spcBef>
                <a:spcPts val="0"/>
              </a:spcBef>
            </a:pPr>
            <a:endParaRPr lang="en-US" sz="1200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99801" y="4823114"/>
            <a:ext cx="2119611" cy="10022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1200" b="1" dirty="0">
              <a:latin typeface="+mj-lt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4BEF876-6F6F-4498-99FE-316B6BA93C49}"/>
              </a:ext>
            </a:extLst>
          </p:cNvPr>
          <p:cNvSpPr/>
          <p:nvPr/>
        </p:nvSpPr>
        <p:spPr>
          <a:xfrm>
            <a:off x="2835220" y="3508398"/>
            <a:ext cx="1188720" cy="1188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BE453416-6D8C-488A-BEFD-2C473140B616}"/>
              </a:ext>
            </a:extLst>
          </p:cNvPr>
          <p:cNvSpPr txBox="1"/>
          <p:nvPr/>
        </p:nvSpPr>
        <p:spPr>
          <a:xfrm>
            <a:off x="0" y="6185430"/>
            <a:ext cx="9144000" cy="369332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lvl="1" algn="ctr"/>
            <a:r>
              <a:rPr lang="en-US" sz="1600" b="1" dirty="0"/>
              <a:t>Registration Link </a:t>
            </a:r>
            <a:r>
              <a:rPr lang="en-US" sz="1200" dirty="0"/>
              <a:t>- </a:t>
            </a:r>
            <a:r>
              <a:rPr lang="en-US" sz="1800" u="sng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hlinkClick r:id="rId6"/>
              </a:rPr>
              <a:t>https://forms.gle/semMtEeQnqKRVFrD8</a:t>
            </a:r>
            <a:endParaRPr lang="en-US" sz="1200" dirty="0">
              <a:latin typeface="+mj-lt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9BD2BB5-8560-495B-950A-0C92DAB3D0D8}"/>
              </a:ext>
            </a:extLst>
          </p:cNvPr>
          <p:cNvSpPr txBox="1">
            <a:spLocks/>
          </p:cNvSpPr>
          <p:nvPr/>
        </p:nvSpPr>
        <p:spPr>
          <a:xfrm>
            <a:off x="-24852" y="4991188"/>
            <a:ext cx="2275260" cy="10022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1200" b="1" dirty="0">
                <a:latin typeface="+mj-lt"/>
                <a:cs typeface="Arial" panose="020B0604020202020204" pitchFamily="34" charset="0"/>
              </a:rPr>
              <a:t>Dr </a:t>
            </a:r>
            <a:r>
              <a:rPr lang="en-US" sz="1200" b="1" dirty="0" err="1">
                <a:latin typeface="+mj-lt"/>
                <a:cs typeface="Arial" panose="020B0604020202020204" pitchFamily="34" charset="0"/>
              </a:rPr>
              <a:t>Ziaulhaq</a:t>
            </a:r>
            <a:r>
              <a:rPr lang="en-US" sz="1200" b="1" dirty="0">
                <a:latin typeface="+mj-lt"/>
                <a:cs typeface="Arial" panose="020B0604020202020204" pitchFamily="34" charset="0"/>
              </a:rPr>
              <a:t> Mansoor </a:t>
            </a:r>
            <a:r>
              <a:rPr lang="en-US" sz="1200" b="1" dirty="0" err="1">
                <a:latin typeface="+mj-lt"/>
                <a:cs typeface="Arial" panose="020B0604020202020204" pitchFamily="34" charset="0"/>
              </a:rPr>
              <a:t>Ahrari</a:t>
            </a:r>
            <a:endParaRPr lang="en-US" sz="1200" b="1" dirty="0"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1200" dirty="0"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200" dirty="0">
                <a:latin typeface="+mj-lt"/>
                <a:cs typeface="Arial" panose="020B0604020202020204" pitchFamily="34" charset="0"/>
              </a:rPr>
              <a:t>Herat Institute of Health Sciences</a:t>
            </a:r>
          </a:p>
          <a:p>
            <a:pPr>
              <a:spcBef>
                <a:spcPts val="0"/>
              </a:spcBef>
            </a:pPr>
            <a:endParaRPr lang="en-US" sz="1200" b="1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2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Afghanistan 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96EF57E1-A508-421F-8AB2-BC5F31DF24C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196" b="98601" l="0" r="98252">
                        <a14:foregroundMark x1="28671" y1="66434" x2="28671" y2="66434"/>
                        <a14:foregroundMark x1="31818" y1="69580" x2="31818" y2="69580"/>
                        <a14:foregroundMark x1="34615" y1="73776" x2="34615" y2="73776"/>
                        <a14:foregroundMark x1="40909" y1="78322" x2="40909" y2="78322"/>
                        <a14:foregroundMark x1="28322" y1="11538" x2="40559" y2="4895"/>
                        <a14:foregroundMark x1="40559" y1="4895" x2="53846" y2="6643"/>
                        <a14:foregroundMark x1="61888" y1="8741" x2="61888" y2="8741"/>
                        <a14:foregroundMark x1="62937" y1="25874" x2="62937" y2="25874"/>
                        <a14:foregroundMark x1="28671" y1="59441" x2="17133" y2="72028"/>
                        <a14:foregroundMark x1="17133" y1="72028" x2="2098" y2="77622"/>
                        <a14:foregroundMark x1="2098" y1="77622" x2="0" y2="77622"/>
                        <a14:foregroundMark x1="35315" y1="72378" x2="350" y2="87413"/>
                        <a14:foregroundMark x1="44406" y1="78322" x2="16783" y2="94755"/>
                        <a14:foregroundMark x1="16783" y1="94755" x2="2797" y2="96853"/>
                        <a14:foregroundMark x1="54895" y1="80769" x2="73077" y2="86364"/>
                        <a14:foregroundMark x1="57343" y1="73077" x2="57343" y2="73077"/>
                        <a14:foregroundMark x1="62238" y1="72727" x2="62238" y2="72727"/>
                        <a14:foregroundMark x1="57692" y1="75175" x2="72727" y2="70979"/>
                        <a14:foregroundMark x1="72727" y1="70979" x2="25524" y2="74825"/>
                        <a14:foregroundMark x1="26573" y1="87413" x2="88112" y2="89510"/>
                        <a14:foregroundMark x1="30769" y1="94056" x2="44056" y2="94056"/>
                        <a14:foregroundMark x1="44056" y1="94056" x2="49301" y2="93706"/>
                        <a14:foregroundMark x1="85315" y1="77972" x2="85315" y2="77972"/>
                        <a14:foregroundMark x1="91958" y1="82168" x2="91958" y2="82168"/>
                        <a14:foregroundMark x1="93706" y1="84266" x2="93706" y2="84266"/>
                        <a14:foregroundMark x1="83217" y1="96503" x2="83217" y2="96503"/>
                        <a14:foregroundMark x1="73077" y1="94406" x2="73077" y2="94406"/>
                        <a14:foregroundMark x1="23776" y1="96154" x2="23776" y2="96154"/>
                        <a14:foregroundMark x1="87762" y1="81818" x2="87762" y2="81818"/>
                        <a14:foregroundMark x1="96853" y1="82168" x2="96853" y2="82168"/>
                        <a14:foregroundMark x1="98252" y1="89860" x2="98252" y2="89860"/>
                        <a14:foregroundMark x1="94056" y1="95455" x2="94056" y2="95455"/>
                        <a14:foregroundMark x1="86713" y1="95455" x2="86713" y2="95455"/>
                        <a14:foregroundMark x1="73427" y1="95455" x2="73427" y2="95455"/>
                        <a14:foregroundMark x1="65385" y1="95455" x2="65385" y2="95455"/>
                        <a14:foregroundMark x1="55245" y1="98601" x2="55245" y2="9860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2114" y="3518742"/>
            <a:ext cx="1188720" cy="1175462"/>
          </a:xfrm>
          <a:custGeom>
            <a:avLst/>
            <a:gdLst>
              <a:gd name="connsiteX0" fmla="*/ 0 w 1188720"/>
              <a:gd name="connsiteY0" fmla="*/ 0 h 1175462"/>
              <a:gd name="connsiteX1" fmla="*/ 577655 w 1188720"/>
              <a:gd name="connsiteY1" fmla="*/ 0 h 1175462"/>
              <a:gd name="connsiteX2" fmla="*/ 1188720 w 1188720"/>
              <a:gd name="connsiteY2" fmla="*/ 0 h 1175462"/>
              <a:gd name="connsiteX3" fmla="*/ 1188720 w 1188720"/>
              <a:gd name="connsiteY3" fmla="*/ 634657 h 1175462"/>
              <a:gd name="connsiteX4" fmla="*/ 1167953 w 1188720"/>
              <a:gd name="connsiteY4" fmla="*/ 634657 h 1175462"/>
              <a:gd name="connsiteX5" fmla="*/ 1159940 w 1188720"/>
              <a:gd name="connsiteY5" fmla="*/ 714145 h 1175462"/>
              <a:gd name="connsiteX6" fmla="*/ 782016 w 1188720"/>
              <a:gd name="connsiteY6" fmla="*/ 1152655 h 1175462"/>
              <a:gd name="connsiteX7" fmla="*/ 697581 w 1188720"/>
              <a:gd name="connsiteY7" fmla="*/ 1175462 h 1175462"/>
              <a:gd name="connsiteX8" fmla="*/ 454061 w 1188720"/>
              <a:gd name="connsiteY8" fmla="*/ 1175462 h 1175462"/>
              <a:gd name="connsiteX9" fmla="*/ 346303 w 1188720"/>
              <a:gd name="connsiteY9" fmla="*/ 1142012 h 1175462"/>
              <a:gd name="connsiteX10" fmla="*/ 30003 w 1188720"/>
              <a:gd name="connsiteY10" fmla="*/ 825712 h 1175462"/>
              <a:gd name="connsiteX11" fmla="*/ 0 w 1188720"/>
              <a:gd name="connsiteY11" fmla="*/ 729059 h 1175462"/>
              <a:gd name="connsiteX12" fmla="*/ 0 w 1188720"/>
              <a:gd name="connsiteY12" fmla="*/ 459661 h 117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88720" h="1175462">
                <a:moveTo>
                  <a:pt x="0" y="0"/>
                </a:moveTo>
                <a:lnTo>
                  <a:pt x="577655" y="0"/>
                </a:lnTo>
                <a:lnTo>
                  <a:pt x="1188720" y="0"/>
                </a:lnTo>
                <a:lnTo>
                  <a:pt x="1188720" y="634657"/>
                </a:lnTo>
                <a:lnTo>
                  <a:pt x="1167953" y="634657"/>
                </a:lnTo>
                <a:lnTo>
                  <a:pt x="1159940" y="714145"/>
                </a:lnTo>
                <a:cubicBezTo>
                  <a:pt x="1118374" y="917275"/>
                  <a:pt x="973185" y="1082658"/>
                  <a:pt x="782016" y="1152655"/>
                </a:cubicBezTo>
                <a:lnTo>
                  <a:pt x="697581" y="1175462"/>
                </a:lnTo>
                <a:lnTo>
                  <a:pt x="454061" y="1175462"/>
                </a:lnTo>
                <a:lnTo>
                  <a:pt x="346303" y="1142012"/>
                </a:lnTo>
                <a:cubicBezTo>
                  <a:pt x="204087" y="1081860"/>
                  <a:pt x="90155" y="967928"/>
                  <a:pt x="30003" y="825712"/>
                </a:cubicBezTo>
                <a:lnTo>
                  <a:pt x="0" y="729059"/>
                </a:lnTo>
                <a:lnTo>
                  <a:pt x="0" y="459661"/>
                </a:lnTo>
                <a:close/>
              </a:path>
            </a:pathLst>
          </a:cu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746570FA-8822-432D-9960-118E17D0C96B}"/>
              </a:ext>
            </a:extLst>
          </p:cNvPr>
          <p:cNvSpPr/>
          <p:nvPr/>
        </p:nvSpPr>
        <p:spPr>
          <a:xfrm>
            <a:off x="7159188" y="3538361"/>
            <a:ext cx="1188720" cy="1188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78D3ABB-21A8-4318-9515-259A436815B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7353" b="98897" l="2404" r="98558">
                        <a14:foregroundMark x1="38462" y1="8272" x2="38462" y2="8272"/>
                        <a14:foregroundMark x1="54567" y1="7353" x2="54567" y2="7353"/>
                        <a14:foregroundMark x1="6250" y1="80147" x2="6250" y2="80147"/>
                        <a14:foregroundMark x1="2644" y1="85478" x2="2644" y2="85478"/>
                        <a14:foregroundMark x1="92788" y1="71324" x2="92788" y2="71324"/>
                        <a14:foregroundMark x1="94471" y1="75919" x2="94471" y2="75919"/>
                        <a14:foregroundMark x1="98798" y1="77022" x2="98798" y2="77022"/>
                        <a14:foregroundMark x1="98798" y1="86213" x2="98798" y2="86213"/>
                        <a14:foregroundMark x1="97356" y1="97059" x2="97356" y2="97059"/>
                        <a14:foregroundMark x1="48558" y1="98897" x2="48558" y2="98897"/>
                        <a14:foregroundMark x1="50481" y1="79596" x2="50481" y2="7959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3990"/>
          <a:stretch>
            <a:fillRect/>
          </a:stretch>
        </p:blipFill>
        <p:spPr>
          <a:xfrm>
            <a:off x="2822528" y="3534063"/>
            <a:ext cx="1214103" cy="1175462"/>
          </a:xfrm>
          <a:custGeom>
            <a:avLst/>
            <a:gdLst>
              <a:gd name="connsiteX0" fmla="*/ 1 w 1163219"/>
              <a:gd name="connsiteY0" fmla="*/ 0 h 1094510"/>
              <a:gd name="connsiteX1" fmla="*/ 1163219 w 1163219"/>
              <a:gd name="connsiteY1" fmla="*/ 0 h 1094510"/>
              <a:gd name="connsiteX2" fmla="*/ 1163219 w 1163219"/>
              <a:gd name="connsiteY2" fmla="*/ 665140 h 1094510"/>
              <a:gd name="connsiteX3" fmla="*/ 1147494 w 1163219"/>
              <a:gd name="connsiteY3" fmla="*/ 718088 h 1094510"/>
              <a:gd name="connsiteX4" fmla="*/ 594360 w 1163219"/>
              <a:gd name="connsiteY4" fmla="*/ 1094510 h 1094510"/>
              <a:gd name="connsiteX5" fmla="*/ 12076 w 1163219"/>
              <a:gd name="connsiteY5" fmla="*/ 619935 h 1094510"/>
              <a:gd name="connsiteX6" fmla="*/ 6831 w 1163219"/>
              <a:gd name="connsiteY6" fmla="*/ 567914 h 1094510"/>
              <a:gd name="connsiteX7" fmla="*/ 1 w 1163219"/>
              <a:gd name="connsiteY7" fmla="*/ 567914 h 1094510"/>
              <a:gd name="connsiteX8" fmla="*/ 1 w 1163219"/>
              <a:gd name="connsiteY8" fmla="*/ 500160 h 1094510"/>
              <a:gd name="connsiteX9" fmla="*/ 0 w 1163219"/>
              <a:gd name="connsiteY9" fmla="*/ 500150 h 1094510"/>
              <a:gd name="connsiteX10" fmla="*/ 1 w 1163219"/>
              <a:gd name="connsiteY10" fmla="*/ 500140 h 1094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63219" h="1094510">
                <a:moveTo>
                  <a:pt x="1" y="0"/>
                </a:moveTo>
                <a:lnTo>
                  <a:pt x="1163219" y="0"/>
                </a:lnTo>
                <a:lnTo>
                  <a:pt x="1163219" y="665140"/>
                </a:lnTo>
                <a:lnTo>
                  <a:pt x="1147494" y="718088"/>
                </a:lnTo>
                <a:cubicBezTo>
                  <a:pt x="1060570" y="938525"/>
                  <a:pt x="845681" y="1094510"/>
                  <a:pt x="594360" y="1094510"/>
                </a:cubicBezTo>
                <a:cubicBezTo>
                  <a:pt x="307136" y="1094510"/>
                  <a:pt x="67497" y="890774"/>
                  <a:pt x="12076" y="619935"/>
                </a:cubicBezTo>
                <a:lnTo>
                  <a:pt x="6831" y="567914"/>
                </a:lnTo>
                <a:lnTo>
                  <a:pt x="1" y="567914"/>
                </a:lnTo>
                <a:lnTo>
                  <a:pt x="1" y="500160"/>
                </a:lnTo>
                <a:lnTo>
                  <a:pt x="0" y="500150"/>
                </a:lnTo>
                <a:lnTo>
                  <a:pt x="1" y="500140"/>
                </a:lnTo>
                <a:close/>
              </a:path>
            </a:pathLst>
          </a:cu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57B62F71-AAC4-4A3B-A87E-14A138CDB38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3067" b="99667" l="2202" r="99746">
                        <a14:foregroundMark x1="29467" y1="9800" x2="43014" y2="7000"/>
                        <a14:foregroundMark x1="43014" y1="7000" x2="56562" y2="8467"/>
                        <a14:foregroundMark x1="56562" y1="8467" x2="59949" y2="10667"/>
                        <a14:foregroundMark x1="33870" y1="5133" x2="44877" y2="3133"/>
                        <a14:foregroundMark x1="51905" y1="4000" x2="51905" y2="4000"/>
                        <a14:foregroundMark x1="23539" y1="81133" x2="23539" y2="81133"/>
                        <a14:foregroundMark x1="23539" y1="81133" x2="23539" y2="81133"/>
                        <a14:foregroundMark x1="2202" y1="84600" x2="26249" y2="73400"/>
                        <a14:foregroundMark x1="26249" y1="73400" x2="33108" y2="72667"/>
                        <a14:foregroundMark x1="11431" y1="89800" x2="42337" y2="80800"/>
                        <a14:foregroundMark x1="4742" y1="95867" x2="40135" y2="86867"/>
                        <a14:foregroundMark x1="1863" y1="97600" x2="82388" y2="90400"/>
                        <a14:foregroundMark x1="82388" y1="90400" x2="95682" y2="90400"/>
                        <a14:foregroundMark x1="95682" y1="90400" x2="98984" y2="91800"/>
                        <a14:foregroundMark x1="71041" y1="65133" x2="99746" y2="77333"/>
                        <a14:foregroundMark x1="39035" y1="97333" x2="69517" y2="99667"/>
                        <a14:foregroundMark x1="69517" y1="99667" x2="93141" y2="95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59188" y="3586805"/>
            <a:ext cx="1188720" cy="1155423"/>
          </a:xfrm>
          <a:custGeom>
            <a:avLst/>
            <a:gdLst>
              <a:gd name="connsiteX0" fmla="*/ 0 w 1188720"/>
              <a:gd name="connsiteY0" fmla="*/ 0 h 1155423"/>
              <a:gd name="connsiteX1" fmla="*/ 1188720 w 1188720"/>
              <a:gd name="connsiteY1" fmla="*/ 0 h 1155423"/>
              <a:gd name="connsiteX2" fmla="*/ 1188720 w 1188720"/>
              <a:gd name="connsiteY2" fmla="*/ 561063 h 1155423"/>
              <a:gd name="connsiteX3" fmla="*/ 1188720 w 1188720"/>
              <a:gd name="connsiteY3" fmla="*/ 612591 h 1155423"/>
              <a:gd name="connsiteX4" fmla="*/ 1183526 w 1188720"/>
              <a:gd name="connsiteY4" fmla="*/ 612591 h 1155423"/>
              <a:gd name="connsiteX5" fmla="*/ 1176645 w 1188720"/>
              <a:gd name="connsiteY5" fmla="*/ 680848 h 1155423"/>
              <a:gd name="connsiteX6" fmla="*/ 594360 w 1188720"/>
              <a:gd name="connsiteY6" fmla="*/ 1155423 h 1155423"/>
              <a:gd name="connsiteX7" fmla="*/ 12076 w 1188720"/>
              <a:gd name="connsiteY7" fmla="*/ 680848 h 1155423"/>
              <a:gd name="connsiteX8" fmla="*/ 5195 w 1188720"/>
              <a:gd name="connsiteY8" fmla="*/ 612591 h 1155423"/>
              <a:gd name="connsiteX9" fmla="*/ 0 w 1188720"/>
              <a:gd name="connsiteY9" fmla="*/ 612591 h 1155423"/>
              <a:gd name="connsiteX10" fmla="*/ 0 w 1188720"/>
              <a:gd name="connsiteY10" fmla="*/ 561063 h 1155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8720" h="1155423">
                <a:moveTo>
                  <a:pt x="0" y="0"/>
                </a:moveTo>
                <a:lnTo>
                  <a:pt x="1188720" y="0"/>
                </a:lnTo>
                <a:lnTo>
                  <a:pt x="1188720" y="561063"/>
                </a:lnTo>
                <a:lnTo>
                  <a:pt x="1188720" y="612591"/>
                </a:lnTo>
                <a:lnTo>
                  <a:pt x="1183526" y="612591"/>
                </a:lnTo>
                <a:lnTo>
                  <a:pt x="1176645" y="680848"/>
                </a:lnTo>
                <a:cubicBezTo>
                  <a:pt x="1121223" y="951687"/>
                  <a:pt x="881584" y="1155423"/>
                  <a:pt x="594360" y="1155423"/>
                </a:cubicBezTo>
                <a:cubicBezTo>
                  <a:pt x="307136" y="1155423"/>
                  <a:pt x="67497" y="951687"/>
                  <a:pt x="12076" y="680848"/>
                </a:cubicBezTo>
                <a:lnTo>
                  <a:pt x="5195" y="612591"/>
                </a:lnTo>
                <a:lnTo>
                  <a:pt x="0" y="612591"/>
                </a:lnTo>
                <a:lnTo>
                  <a:pt x="0" y="561063"/>
                </a:lnTo>
                <a:close/>
              </a:path>
            </a:pathLst>
          </a:custGeom>
        </p:spPr>
      </p:pic>
      <p:sp>
        <p:nvSpPr>
          <p:cNvPr id="42" name="Oval 41">
            <a:extLst>
              <a:ext uri="{FF2B5EF4-FFF2-40B4-BE49-F238E27FC236}">
                <a16:creationId xmlns:a16="http://schemas.microsoft.com/office/drawing/2014/main" id="{91B545A6-5838-4CC9-A0BC-950195CC4764}"/>
              </a:ext>
            </a:extLst>
          </p:cNvPr>
          <p:cNvSpPr/>
          <p:nvPr/>
        </p:nvSpPr>
        <p:spPr>
          <a:xfrm>
            <a:off x="4986261" y="3570157"/>
            <a:ext cx="1188720" cy="11887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4409A7B4-A03C-4130-8562-A8F38AC7D23B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9444">
                        <a14:foregroundMark x1="88472" y1="44922" x2="88472" y2="44922"/>
                        <a14:foregroundMark x1="92222" y1="47656" x2="92222" y2="47656"/>
                        <a14:foregroundMark x1="94028" y1="53047" x2="94028" y2="53047"/>
                        <a14:foregroundMark x1="94028" y1="74531" x2="94028" y2="74531"/>
                        <a14:foregroundMark x1="14583" y1="72734" x2="14583" y2="72734"/>
                        <a14:foregroundMark x1="15278" y1="78750" x2="15278" y2="78750"/>
                        <a14:foregroundMark x1="15278" y1="78750" x2="15278" y2="78750"/>
                        <a14:foregroundMark x1="10556" y1="78203" x2="10556" y2="78203"/>
                        <a14:foregroundMark x1="68194" y1="87031" x2="68194" y2="87031"/>
                        <a14:foregroundMark x1="40000" y1="88047" x2="40000" y2="88047"/>
                        <a14:foregroundMark x1="40000" y1="88047" x2="40000" y2="88047"/>
                        <a14:foregroundMark x1="99444" y1="57656" x2="99444" y2="57656"/>
                        <a14:foregroundMark x1="82361" y1="17500" x2="82361" y2="17500"/>
                        <a14:foregroundMark x1="85417" y1="19219" x2="85417" y2="19219"/>
                        <a14:foregroundMark x1="86389" y1="19219" x2="86389" y2="19219"/>
                        <a14:backgroundMark x1="89861" y1="20938" x2="89861" y2="20938"/>
                        <a14:backgroundMark x1="90278" y1="25391" x2="90278" y2="25391"/>
                        <a14:backgroundMark x1="28333" y1="47422" x2="28333" y2="47422"/>
                        <a14:backgroundMark x1="33472" y1="50313" x2="33472" y2="50313"/>
                        <a14:backgroundMark x1="18750" y1="48594" x2="18750" y2="48594"/>
                        <a14:backgroundMark x1="24583" y1="48984" x2="24583" y2="48984"/>
                        <a14:backgroundMark x1="93611" y1="40703" x2="93611" y2="40703"/>
                        <a14:backgroundMark x1="96806" y1="46641" x2="96806" y2="46641"/>
                        <a14:backgroundMark x1="94028" y1="43203" x2="94028" y2="43203"/>
                        <a14:backgroundMark x1="91667" y1="20391" x2="91667" y2="20391"/>
                        <a14:backgroundMark x1="91250" y1="20547" x2="91250" y2="2054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1128" t="3249" b="25313"/>
          <a:stretch>
            <a:fillRect/>
          </a:stretch>
        </p:blipFill>
        <p:spPr>
          <a:xfrm>
            <a:off x="4986261" y="3426576"/>
            <a:ext cx="1156075" cy="1361779"/>
          </a:xfrm>
          <a:custGeom>
            <a:avLst/>
            <a:gdLst>
              <a:gd name="connsiteX0" fmla="*/ 0 w 1156075"/>
              <a:gd name="connsiteY0" fmla="*/ 0 h 1188720"/>
              <a:gd name="connsiteX1" fmla="*/ 594360 w 1156075"/>
              <a:gd name="connsiteY1" fmla="*/ 0 h 1188720"/>
              <a:gd name="connsiteX2" fmla="*/ 1156075 w 1156075"/>
              <a:gd name="connsiteY2" fmla="*/ 0 h 1188720"/>
              <a:gd name="connsiteX3" fmla="*/ 1156075 w 1156075"/>
              <a:gd name="connsiteY3" fmla="*/ 783403 h 1188720"/>
              <a:gd name="connsiteX4" fmla="*/ 1147493 w 1156075"/>
              <a:gd name="connsiteY4" fmla="*/ 812297 h 1188720"/>
              <a:gd name="connsiteX5" fmla="*/ 594360 w 1156075"/>
              <a:gd name="connsiteY5" fmla="*/ 1188720 h 1188720"/>
              <a:gd name="connsiteX6" fmla="*/ 12075 w 1156075"/>
              <a:gd name="connsiteY6" fmla="*/ 714144 h 1188720"/>
              <a:gd name="connsiteX7" fmla="*/ 8410 w 1156075"/>
              <a:gd name="connsiteY7" fmla="*/ 677783 h 1188720"/>
              <a:gd name="connsiteX8" fmla="*/ 0 w 1156075"/>
              <a:gd name="connsiteY8" fmla="*/ 677783 h 1188720"/>
              <a:gd name="connsiteX9" fmla="*/ 0 w 1156075"/>
              <a:gd name="connsiteY9" fmla="*/ 594360 h 1188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56075" h="1188720">
                <a:moveTo>
                  <a:pt x="0" y="0"/>
                </a:moveTo>
                <a:lnTo>
                  <a:pt x="594360" y="0"/>
                </a:lnTo>
                <a:lnTo>
                  <a:pt x="1156075" y="0"/>
                </a:lnTo>
                <a:lnTo>
                  <a:pt x="1156075" y="783403"/>
                </a:lnTo>
                <a:lnTo>
                  <a:pt x="1147493" y="812297"/>
                </a:lnTo>
                <a:cubicBezTo>
                  <a:pt x="1060570" y="1032735"/>
                  <a:pt x="845681" y="1188720"/>
                  <a:pt x="594360" y="1188720"/>
                </a:cubicBezTo>
                <a:cubicBezTo>
                  <a:pt x="307136" y="1188720"/>
                  <a:pt x="67497" y="984984"/>
                  <a:pt x="12075" y="714144"/>
                </a:cubicBezTo>
                <a:lnTo>
                  <a:pt x="8410" y="677783"/>
                </a:lnTo>
                <a:lnTo>
                  <a:pt x="0" y="677783"/>
                </a:lnTo>
                <a:lnTo>
                  <a:pt x="0" y="594360"/>
                </a:lnTo>
                <a:close/>
              </a:path>
            </a:pathLst>
          </a:custGeom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id="{BDB0AF7D-F6DA-4628-941E-58F8AB2A5716}"/>
              </a:ext>
            </a:extLst>
          </p:cNvPr>
          <p:cNvSpPr txBox="1">
            <a:spLocks/>
          </p:cNvSpPr>
          <p:nvPr/>
        </p:nvSpPr>
        <p:spPr>
          <a:xfrm>
            <a:off x="4717721" y="4976445"/>
            <a:ext cx="1882588" cy="10852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1200" b="1" dirty="0">
                <a:latin typeface="+mj-lt"/>
                <a:cs typeface="Arial" panose="020B0604020202020204" pitchFamily="34" charset="0"/>
              </a:rPr>
              <a:t>Dr. Jose Ortiz</a:t>
            </a:r>
          </a:p>
          <a:p>
            <a:pPr>
              <a:spcBef>
                <a:spcPts val="0"/>
              </a:spcBef>
            </a:pPr>
            <a:endParaRPr lang="en-US" sz="12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200" dirty="0">
                <a:solidFill>
                  <a:srgbClr val="222222"/>
                </a:solidFill>
                <a:latin typeface="Arial" panose="020B0604020202020204" pitchFamily="34" charset="0"/>
              </a:rPr>
              <a:t>University San Carlos of Guatemala</a:t>
            </a:r>
            <a:endParaRPr lang="en-US" sz="12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12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2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Guatemala</a:t>
            </a:r>
          </a:p>
          <a:p>
            <a:pPr>
              <a:spcBef>
                <a:spcPts val="0"/>
              </a:spcBef>
            </a:pPr>
            <a:endParaRPr lang="en-US" sz="1200" b="1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929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540</TotalTime>
  <Words>54</Words>
  <Application>Microsoft Office PowerPoint</Application>
  <PresentationFormat>Presentazione su schermo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COVID-19: Situation, Response, Lessons Learned (Series#2)  Afghanistan | Bhutan | Guatemala | Italy Date: August 28, 2020 | Time 1:30PM GMT | 7:15PM NTP | 3:30PM CET | 6:30AM PST </vt:lpstr>
    </vt:vector>
  </TitlesOfParts>
  <Company>Abt Associates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COVID-19: Situation, Response, Lessons Learned in CountryX</dc:title>
  <dc:creator>Deepak Paudel</dc:creator>
  <cp:lastModifiedBy>Administrator</cp:lastModifiedBy>
  <cp:revision>66</cp:revision>
  <dcterms:created xsi:type="dcterms:W3CDTF">2020-07-18T08:44:41Z</dcterms:created>
  <dcterms:modified xsi:type="dcterms:W3CDTF">2020-08-20T10:50:04Z</dcterms:modified>
</cp:coreProperties>
</file>