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06" r:id="rId2"/>
    <p:sldId id="307" r:id="rId3"/>
    <p:sldId id="256" r:id="rId4"/>
    <p:sldId id="270" r:id="rId5"/>
    <p:sldId id="274" r:id="rId6"/>
    <p:sldId id="272" r:id="rId7"/>
    <p:sldId id="273" r:id="rId8"/>
    <p:sldId id="304" r:id="rId9"/>
    <p:sldId id="305" r:id="rId10"/>
    <p:sldId id="275" r:id="rId11"/>
    <p:sldId id="269" r:id="rId12"/>
    <p:sldId id="258" r:id="rId13"/>
    <p:sldId id="277" r:id="rId14"/>
    <p:sldId id="278" r:id="rId15"/>
    <p:sldId id="259" r:id="rId16"/>
    <p:sldId id="279" r:id="rId17"/>
    <p:sldId id="280" r:id="rId18"/>
    <p:sldId id="263" r:id="rId19"/>
    <p:sldId id="264" r:id="rId20"/>
    <p:sldId id="265" r:id="rId21"/>
    <p:sldId id="281" r:id="rId22"/>
    <p:sldId id="266" r:id="rId23"/>
    <p:sldId id="267" r:id="rId24"/>
    <p:sldId id="268" r:id="rId25"/>
    <p:sldId id="286" r:id="rId26"/>
    <p:sldId id="285" r:id="rId27"/>
    <p:sldId id="283" r:id="rId28"/>
    <p:sldId id="287" r:id="rId29"/>
    <p:sldId id="282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298" r:id="rId42"/>
    <p:sldId id="300" r:id="rId43"/>
    <p:sldId id="301" r:id="rId44"/>
    <p:sldId id="302" r:id="rId45"/>
    <p:sldId id="303" r:id="rId46"/>
  </p:sldIdLst>
  <p:sldSz cx="9144000" cy="6858000" type="screen4x3"/>
  <p:notesSz cx="6743700" cy="98758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 snapToGrid="0" snapToObjects="1">
      <p:cViewPr>
        <p:scale>
          <a:sx n="80" d="100"/>
          <a:sy n="80" d="100"/>
        </p:scale>
        <p:origin x="-21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ttorato%20Economia%20e%20Direzione%20Aziendale\Genere\Ferrara\X_Cariche_femmine_nazionalita_classe_e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ttorato%20Economia%20e%20Direzione%20Aziendale\Genere\Ferrara\X_Cariche_femmine_nazionalita_classe_e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ttorato%20Economia%20e%20Direzione%20Aziendale\Genere\Ferrara\no_Cafempr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ttorato%20Economia%20e%20Direzione%20Aziendale\Genere\Ferrara\X_Cafemp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title>
      <c:tx>
        <c:rich>
          <a:bodyPr/>
          <a:lstStyle/>
          <a:p>
            <a:pPr algn="r">
              <a:defRPr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Ferrara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>
        <c:manualLayout>
          <c:xMode val="edge"/>
          <c:yMode val="edge"/>
          <c:x val="0.69973523437439233"/>
          <c:y val="0.1137706875646399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-9.4809675385824729E-2"/>
                  <c:y val="-0.22108533652607928"/>
                </c:manualLayout>
              </c:layout>
              <c:showPercent val="1"/>
            </c:dLbl>
            <c:dLbl>
              <c:idx val="3"/>
              <c:layout>
                <c:manualLayout>
                  <c:x val="2.5698297935263958E-2"/>
                  <c:y val="-0.21470141241381538"/>
                </c:manualLayout>
              </c:layout>
              <c:showPercent val="1"/>
            </c:dLbl>
            <c:numFmt formatCode="0.00%" sourceLinked="0"/>
            <c:showPercent val="1"/>
            <c:showLeaderLines val="1"/>
          </c:dLbls>
          <c:cat>
            <c:strRef>
              <c:f>rielaborazione!$C$31:$C$36</c:f>
              <c:strCache>
                <c:ptCount val="6"/>
                <c:pt idx="0">
                  <c:v>&lt; 18 anni</c:v>
                </c:pt>
                <c:pt idx="1">
                  <c:v>Da 18 a 29 anni</c:v>
                </c:pt>
                <c:pt idx="2">
                  <c:v>Da 30 a 49 anni</c:v>
                </c:pt>
                <c:pt idx="3">
                  <c:v>Da 50 a 69 anni</c:v>
                </c:pt>
                <c:pt idx="4">
                  <c:v>&gt;= 70 anni</c:v>
                </c:pt>
                <c:pt idx="5">
                  <c:v>n.d.</c:v>
                </c:pt>
              </c:strCache>
            </c:strRef>
          </c:cat>
          <c:val>
            <c:numRef>
              <c:f>rielaborazione!$D$31:$D$36</c:f>
              <c:numCache>
                <c:formatCode>#,##0</c:formatCode>
                <c:ptCount val="6"/>
                <c:pt idx="0">
                  <c:v>5</c:v>
                </c:pt>
                <c:pt idx="1">
                  <c:v>930</c:v>
                </c:pt>
                <c:pt idx="2">
                  <c:v>10192</c:v>
                </c:pt>
                <c:pt idx="3">
                  <c:v>8075</c:v>
                </c:pt>
                <c:pt idx="4">
                  <c:v>1917</c:v>
                </c:pt>
                <c:pt idx="5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Italia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520390459667119"/>
          <c:y val="0.27473935549722944"/>
          <c:w val="0.81388888888888922"/>
          <c:h val="0.65283610382035551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6.853237095363085E-2"/>
                  <c:y val="5.7024278215223094E-2"/>
                </c:manualLayout>
              </c:layout>
              <c:showPercent val="1"/>
            </c:dLbl>
            <c:dLbl>
              <c:idx val="2"/>
              <c:layout>
                <c:manualLayout>
                  <c:x val="-0.15781129053783544"/>
                  <c:y val="0.1780628463108779"/>
                </c:manualLayout>
              </c:layout>
              <c:showPercent val="1"/>
            </c:dLbl>
            <c:dLbl>
              <c:idx val="3"/>
              <c:layout>
                <c:manualLayout>
                  <c:x val="5.4134843314077273E-2"/>
                  <c:y val="-0.22854622338874309"/>
                </c:manualLayout>
              </c:layout>
              <c:showPercent val="1"/>
            </c:dLbl>
            <c:dLbl>
              <c:idx val="4"/>
              <c:layout>
                <c:manualLayout>
                  <c:x val="1.3717847769028879E-2"/>
                  <c:y val="-9.7003499562554722E-4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Percent val="1"/>
            <c:showLeaderLines val="1"/>
          </c:dLbls>
          <c:cat>
            <c:strRef>
              <c:f>rielaborazione!$C$45:$C$50</c:f>
              <c:strCache>
                <c:ptCount val="6"/>
                <c:pt idx="0">
                  <c:v>&lt; 18 anni</c:v>
                </c:pt>
                <c:pt idx="1">
                  <c:v>Da 18 a 29 anni</c:v>
                </c:pt>
                <c:pt idx="2">
                  <c:v>Da 30 a 49 anni</c:v>
                </c:pt>
                <c:pt idx="3">
                  <c:v>Da 50 a 69 anni</c:v>
                </c:pt>
                <c:pt idx="4">
                  <c:v>&gt;= 70 anni</c:v>
                </c:pt>
                <c:pt idx="5">
                  <c:v>n.d.</c:v>
                </c:pt>
              </c:strCache>
            </c:strRef>
          </c:cat>
          <c:val>
            <c:numRef>
              <c:f>rielaborazione!$D$45:$D$50</c:f>
              <c:numCache>
                <c:formatCode>General</c:formatCode>
                <c:ptCount val="6"/>
                <c:pt idx="0">
                  <c:v>1342</c:v>
                </c:pt>
                <c:pt idx="1">
                  <c:v>190801</c:v>
                </c:pt>
                <c:pt idx="2">
                  <c:v>1528312</c:v>
                </c:pt>
                <c:pt idx="3">
                  <c:v>1083629</c:v>
                </c:pt>
                <c:pt idx="4">
                  <c:v>279208</c:v>
                </c:pt>
                <c:pt idx="5">
                  <c:v>1539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title>
      <c:tx>
        <c:rich>
          <a:bodyPr/>
          <a:lstStyle/>
          <a:p>
            <a: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Presenza  femminile </a:t>
            </a:r>
            <a:r>
              <a:rPr lang="it-IT" sz="1600" baseline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nelle Governance </a:t>
            </a:r>
            <a:r>
              <a:rPr lang="it-IT" sz="1600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Ferrara</a:t>
            </a:r>
            <a:endParaRPr 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7921479106833109E-2"/>
                  <c:y val="-7.9588117747685705E-2"/>
                </c:manualLayout>
              </c:layout>
              <c:showPercent val="1"/>
            </c:dLbl>
            <c:dLbl>
              <c:idx val="1"/>
              <c:layout>
                <c:manualLayout>
                  <c:x val="0.10329828132532852"/>
                  <c:y val="3.5788491670009762E-2"/>
                </c:manualLayout>
              </c:layout>
              <c:showPercent val="1"/>
            </c:dLbl>
            <c:dLbl>
              <c:idx val="2"/>
              <c:layout>
                <c:manualLayout>
                  <c:x val="8.3333333333333367E-3"/>
                  <c:y val="9.2592592592592712E-2"/>
                </c:manualLayout>
              </c:layout>
              <c:showPercent val="1"/>
            </c:dLbl>
            <c:dLbl>
              <c:idx val="3"/>
              <c:layout>
                <c:manualLayout>
                  <c:x val="-8.8888888888888934E-2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2.7777777777777822E-3"/>
                  <c:y val="-0.10648148148148157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sz="1100" b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pPr>
                <a:endParaRPr lang="it-IT"/>
              </a:p>
            </c:txPr>
            <c:showPercent val="1"/>
            <c:showLeaderLines val="1"/>
          </c:dLbls>
          <c:cat>
            <c:strRef>
              <c:f>'cariche femminili'!$L$10:$P$10</c:f>
              <c:strCache>
                <c:ptCount val="5"/>
                <c:pt idx="0">
                  <c:v>Titolare</c:v>
                </c:pt>
                <c:pt idx="1">
                  <c:v>Socio di capitale</c:v>
                </c:pt>
                <c:pt idx="2">
                  <c:v>Socio</c:v>
                </c:pt>
                <c:pt idx="3">
                  <c:v>Amministratore</c:v>
                </c:pt>
                <c:pt idx="4">
                  <c:v>Altre cariche</c:v>
                </c:pt>
              </c:strCache>
            </c:strRef>
          </c:cat>
          <c:val>
            <c:numRef>
              <c:f>'cariche femminili'!$L$34:$P$34</c:f>
              <c:numCache>
                <c:formatCode>#,##0.0</c:formatCode>
                <c:ptCount val="5"/>
                <c:pt idx="0">
                  <c:v>25.224884007196291</c:v>
                </c:pt>
                <c:pt idx="1">
                  <c:v>14.766594072531012</c:v>
                </c:pt>
                <c:pt idx="2">
                  <c:v>22.351103115235301</c:v>
                </c:pt>
                <c:pt idx="3">
                  <c:v>30.399583372786669</c:v>
                </c:pt>
                <c:pt idx="4">
                  <c:v>7.257835432250733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868625019057488"/>
          <c:y val="0.36061174903302484"/>
          <c:w val="0.24561451581666921"/>
          <c:h val="0.46194356346460991"/>
        </c:manualLayout>
      </c:layout>
      <c:txPr>
        <a:bodyPr/>
        <a:lstStyle/>
        <a:p>
          <a:pPr>
            <a:defRPr>
              <a:latin typeface="Arial Unicode MS" pitchFamily="34" charset="-128"/>
              <a:ea typeface="Arial Unicode MS" pitchFamily="34" charset="-128"/>
              <a:cs typeface="Arial Unicode MS" pitchFamily="34" charset="-128"/>
            </a:defRPr>
          </a:pPr>
          <a:endParaRPr lang="it-IT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8"/>
  <c:chart>
    <c:title>
      <c:tx>
        <c:rich>
          <a:bodyPr/>
          <a:lstStyle/>
          <a:p>
            <a:pPr>
              <a:defRPr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it-IT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Presenza  femminile  nelle Governance Italia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0064849272849635"/>
                  <c:y val="-5.555568066405589E-2"/>
                </c:manualLayout>
              </c:layout>
              <c:showPercent val="1"/>
            </c:dLbl>
            <c:dLbl>
              <c:idx val="1"/>
              <c:layout>
                <c:manualLayout>
                  <c:x val="9.1666666666666688E-2"/>
                  <c:y val="3.2407407407407413E-2"/>
                </c:manualLayout>
              </c:layout>
              <c:showPercent val="1"/>
            </c:dLbl>
            <c:dLbl>
              <c:idx val="2"/>
              <c:layout>
                <c:manualLayout>
                  <c:x val="-7.7777777777777779E-2"/>
                  <c:y val="6.4814814814814825E-2"/>
                </c:manualLayout>
              </c:layout>
              <c:showPercent val="1"/>
            </c:dLbl>
            <c:dLbl>
              <c:idx val="3"/>
              <c:layout>
                <c:manualLayout>
                  <c:x val="-0.10596812997641056"/>
                  <c:y val="-3.703712044270395E-2"/>
                </c:manualLayout>
              </c:layout>
              <c:showPercent val="1"/>
            </c:dLbl>
            <c:dLbl>
              <c:idx val="4"/>
              <c:layout>
                <c:manualLayout>
                  <c:x val="-8.333333333333335E-3"/>
                  <c:y val="-0.10648148148148147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sz="1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pPr>
                <a:endParaRPr lang="it-IT"/>
              </a:p>
            </c:txPr>
            <c:showPercent val="1"/>
            <c:showLeaderLines val="1"/>
          </c:dLbls>
          <c:cat>
            <c:strRef>
              <c:f>rielaborazione!$L$10:$P$10</c:f>
              <c:strCache>
                <c:ptCount val="5"/>
                <c:pt idx="0">
                  <c:v>Titolare</c:v>
                </c:pt>
                <c:pt idx="1">
                  <c:v>Socio di capitale</c:v>
                </c:pt>
                <c:pt idx="2">
                  <c:v>Socio</c:v>
                </c:pt>
                <c:pt idx="3">
                  <c:v>Amministratore</c:v>
                </c:pt>
                <c:pt idx="4">
                  <c:v>Altre cariche</c:v>
                </c:pt>
              </c:strCache>
            </c:strRef>
          </c:cat>
          <c:val>
            <c:numRef>
              <c:f>rielaborazione!$L$34:$P$34</c:f>
              <c:numCache>
                <c:formatCode>#,##0.0</c:formatCode>
                <c:ptCount val="5"/>
                <c:pt idx="0">
                  <c:v>27.488215723973205</c:v>
                </c:pt>
                <c:pt idx="1">
                  <c:v>23.923287855963579</c:v>
                </c:pt>
                <c:pt idx="2">
                  <c:v>16.790871201696305</c:v>
                </c:pt>
                <c:pt idx="3">
                  <c:v>26.313791582099636</c:v>
                </c:pt>
                <c:pt idx="4">
                  <c:v>5.4838336362672706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1050"/>
          </a:pPr>
          <a:endParaRPr lang="it-IT"/>
        </a:p>
      </c:txPr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7B52D-314F-4CC3-8160-4AE13B4AAC0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7FEFC382-5CFF-4CD0-91B6-5B85451D18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IMPRESA</a:t>
          </a:r>
        </a:p>
      </dgm:t>
    </dgm:pt>
    <dgm:pt modelId="{3BBA3E3E-55E7-4573-9E43-C81F59234A6D}" type="parTrans" cxnId="{AD73F576-9064-4143-B8B9-57F0D8ACE96D}">
      <dgm:prSet/>
      <dgm:spPr/>
    </dgm:pt>
    <dgm:pt modelId="{0CBC2077-B092-4CB7-8DE0-CB39B2EC9AAC}" type="sibTrans" cxnId="{AD73F576-9064-4143-B8B9-57F0D8ACE96D}">
      <dgm:prSet/>
      <dgm:spPr/>
    </dgm:pt>
    <dgm:pt modelId="{B27D8983-1613-47BA-86F5-911BD76757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conferenti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capitale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proprio</a:t>
          </a:r>
        </a:p>
      </dgm:t>
    </dgm:pt>
    <dgm:pt modelId="{2F946712-2F6C-443D-B788-83BCEA2C04C9}" type="parTrans" cxnId="{A48024AE-5318-44E5-B126-285C55C9F382}">
      <dgm:prSet/>
      <dgm:spPr/>
      <dgm:t>
        <a:bodyPr/>
        <a:lstStyle/>
        <a:p>
          <a:endParaRPr lang="it-IT"/>
        </a:p>
      </dgm:t>
    </dgm:pt>
    <dgm:pt modelId="{ECC88D6B-8FC8-4022-953E-611024180E96}" type="sibTrans" cxnId="{A48024AE-5318-44E5-B126-285C55C9F382}">
      <dgm:prSet/>
      <dgm:spPr/>
    </dgm:pt>
    <dgm:pt modelId="{BF6E94F7-2552-4DF7-A26A-7ACD6216A7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dipendenti</a:t>
          </a:r>
        </a:p>
      </dgm:t>
    </dgm:pt>
    <dgm:pt modelId="{F136DF6F-1D84-4CC9-8613-6818C255D371}" type="parTrans" cxnId="{95FEFCE6-21D9-4CA9-A7BE-4E08F6157756}">
      <dgm:prSet/>
      <dgm:spPr/>
      <dgm:t>
        <a:bodyPr/>
        <a:lstStyle/>
        <a:p>
          <a:endParaRPr lang="it-IT"/>
        </a:p>
      </dgm:t>
    </dgm:pt>
    <dgm:pt modelId="{78D89E4C-7054-43CD-BED9-CA390FF051B6}" type="sibTrans" cxnId="{95FEFCE6-21D9-4CA9-A7BE-4E08F6157756}">
      <dgm:prSet/>
      <dgm:spPr/>
    </dgm:pt>
    <dgm:pt modelId="{D40BA3BF-6665-4DAF-B487-DA52CCDD5A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fornitori</a:t>
          </a:r>
        </a:p>
      </dgm:t>
    </dgm:pt>
    <dgm:pt modelId="{E0D629F5-4989-42F9-883A-BEE26F57E017}" type="parTrans" cxnId="{58720545-11A6-41AB-8067-B2DAEF3FDAAD}">
      <dgm:prSet/>
      <dgm:spPr/>
      <dgm:t>
        <a:bodyPr/>
        <a:lstStyle/>
        <a:p>
          <a:endParaRPr lang="it-IT"/>
        </a:p>
      </dgm:t>
    </dgm:pt>
    <dgm:pt modelId="{8260EB26-3509-4689-83D5-9741464FDC18}" type="sibTrans" cxnId="{58720545-11A6-41AB-8067-B2DAEF3FDAAD}">
      <dgm:prSet/>
      <dgm:spPr/>
    </dgm:pt>
    <dgm:pt modelId="{26CAFD3B-2A8A-4050-B9D1-858A1BED67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clienti</a:t>
          </a:r>
        </a:p>
      </dgm:t>
    </dgm:pt>
    <dgm:pt modelId="{43ABCE7F-5A33-4586-B934-B91EFCB229FA}" type="parTrans" cxnId="{26AB57AD-BDEB-4F9E-9A47-7CB555BC285B}">
      <dgm:prSet/>
      <dgm:spPr/>
      <dgm:t>
        <a:bodyPr/>
        <a:lstStyle/>
        <a:p>
          <a:endParaRPr lang="it-IT"/>
        </a:p>
      </dgm:t>
    </dgm:pt>
    <dgm:pt modelId="{82F17EB3-879D-4578-97F3-255AAFBDFAC6}" type="sibTrans" cxnId="{26AB57AD-BDEB-4F9E-9A47-7CB555BC285B}">
      <dgm:prSet/>
      <dgm:spPr/>
    </dgm:pt>
    <dgm:pt modelId="{FE8B26C1-6E82-4B84-B952-FB05C31E03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banche</a:t>
          </a:r>
        </a:p>
      </dgm:t>
    </dgm:pt>
    <dgm:pt modelId="{8FDE9896-A00D-44C2-A66F-159CCF1FDF51}" type="parTrans" cxnId="{E3074CE8-B609-4370-9FFD-FF515E3F1844}">
      <dgm:prSet/>
      <dgm:spPr/>
      <dgm:t>
        <a:bodyPr/>
        <a:lstStyle/>
        <a:p>
          <a:endParaRPr lang="it-IT"/>
        </a:p>
      </dgm:t>
    </dgm:pt>
    <dgm:pt modelId="{0C72B4FB-F884-4050-A58D-8B1C03B2348A}" type="sibTrans" cxnId="{E3074CE8-B609-4370-9FFD-FF515E3F1844}">
      <dgm:prSet/>
      <dgm:spPr/>
    </dgm:pt>
    <dgm:pt modelId="{5C081702-0B23-478D-A89B-7B48E21CA8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Pubblica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Amministrazione</a:t>
          </a:r>
        </a:p>
      </dgm:t>
    </dgm:pt>
    <dgm:pt modelId="{67EEB9F5-8807-436A-811F-330548E43B28}" type="parTrans" cxnId="{5DFC1167-3CDB-4EAD-9865-5CC4FDC828A1}">
      <dgm:prSet/>
      <dgm:spPr/>
      <dgm:t>
        <a:bodyPr/>
        <a:lstStyle/>
        <a:p>
          <a:endParaRPr lang="it-IT"/>
        </a:p>
      </dgm:t>
    </dgm:pt>
    <dgm:pt modelId="{369C2E2D-F696-4363-A99B-CA3536638147}" type="sibTrans" cxnId="{5DFC1167-3CDB-4EAD-9865-5CC4FDC828A1}">
      <dgm:prSet/>
      <dgm:spPr/>
    </dgm:pt>
    <dgm:pt modelId="{B664A3A0-3A47-4882-B48D-6E7E212B0D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concorrenti</a:t>
          </a:r>
        </a:p>
      </dgm:t>
    </dgm:pt>
    <dgm:pt modelId="{A138CBF0-5E94-478E-9F8C-FDC8D8EDF755}" type="parTrans" cxnId="{9D4C03ED-7DFD-4CB5-A09B-235E77ED0A41}">
      <dgm:prSet/>
      <dgm:spPr/>
      <dgm:t>
        <a:bodyPr/>
        <a:lstStyle/>
        <a:p>
          <a:endParaRPr lang="it-IT"/>
        </a:p>
      </dgm:t>
    </dgm:pt>
    <dgm:pt modelId="{DEE36989-572C-491E-A58B-529D16ED7362}" type="sibTrans" cxnId="{9D4C03ED-7DFD-4CB5-A09B-235E77ED0A41}">
      <dgm:prSet/>
      <dgm:spPr/>
    </dgm:pt>
    <dgm:pt modelId="{BDD53EA6-1166-4DDB-AAD5-4223FF9791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comunità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locale</a:t>
          </a:r>
        </a:p>
      </dgm:t>
    </dgm:pt>
    <dgm:pt modelId="{CD459C61-2084-497F-A82E-7D449BA23BDA}" type="parTrans" cxnId="{598848E9-F01F-4FE8-8736-411C8863251E}">
      <dgm:prSet/>
      <dgm:spPr/>
      <dgm:t>
        <a:bodyPr/>
        <a:lstStyle/>
        <a:p>
          <a:endParaRPr lang="it-IT"/>
        </a:p>
      </dgm:t>
    </dgm:pt>
    <dgm:pt modelId="{494FCA6A-C53B-457C-A846-D7978BA3964F}" type="sibTrans" cxnId="{598848E9-F01F-4FE8-8736-411C8863251E}">
      <dgm:prSet/>
      <dgm:spPr/>
    </dgm:pt>
    <dgm:pt modelId="{121A2074-5FE4-4BB3-9947-93766C95A5D2}" type="pres">
      <dgm:prSet presAssocID="{05C7B52D-314F-4CC3-8160-4AE13B4AAC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1146A2-4D8F-42C0-864B-B7D85941B02D}" type="pres">
      <dgm:prSet presAssocID="{7FEFC382-5CFF-4CD0-91B6-5B85451D18CB}" presName="centerShape" presStyleLbl="node0" presStyleIdx="0" presStyleCnt="1"/>
      <dgm:spPr/>
      <dgm:t>
        <a:bodyPr/>
        <a:lstStyle/>
        <a:p>
          <a:endParaRPr lang="it-IT"/>
        </a:p>
      </dgm:t>
    </dgm:pt>
    <dgm:pt modelId="{AE0BE803-FE60-41E8-97E9-877507646539}" type="pres">
      <dgm:prSet presAssocID="{2F946712-2F6C-443D-B788-83BCEA2C04C9}" presName="Name9" presStyleLbl="parChTrans1D2" presStyleIdx="0" presStyleCnt="8"/>
      <dgm:spPr/>
      <dgm:t>
        <a:bodyPr/>
        <a:lstStyle/>
        <a:p>
          <a:endParaRPr lang="it-IT"/>
        </a:p>
      </dgm:t>
    </dgm:pt>
    <dgm:pt modelId="{C9926180-C7CC-40B5-88A0-EBEB47D7E9EB}" type="pres">
      <dgm:prSet presAssocID="{2F946712-2F6C-443D-B788-83BCEA2C04C9}" presName="connTx" presStyleLbl="parChTrans1D2" presStyleIdx="0" presStyleCnt="8"/>
      <dgm:spPr/>
      <dgm:t>
        <a:bodyPr/>
        <a:lstStyle/>
        <a:p>
          <a:endParaRPr lang="it-IT"/>
        </a:p>
      </dgm:t>
    </dgm:pt>
    <dgm:pt modelId="{E5231F3D-D4B6-4AA8-950C-9F3D4038E81B}" type="pres">
      <dgm:prSet presAssocID="{B27D8983-1613-47BA-86F5-911BD76757A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834A36-FED6-432F-B28A-8F0EA4842E2A}" type="pres">
      <dgm:prSet presAssocID="{F136DF6F-1D84-4CC9-8613-6818C255D371}" presName="Name9" presStyleLbl="parChTrans1D2" presStyleIdx="1" presStyleCnt="8"/>
      <dgm:spPr/>
      <dgm:t>
        <a:bodyPr/>
        <a:lstStyle/>
        <a:p>
          <a:endParaRPr lang="it-IT"/>
        </a:p>
      </dgm:t>
    </dgm:pt>
    <dgm:pt modelId="{E0124C8D-58F7-4D97-93AD-0C7512BBB9B9}" type="pres">
      <dgm:prSet presAssocID="{F136DF6F-1D84-4CC9-8613-6818C255D371}" presName="connTx" presStyleLbl="parChTrans1D2" presStyleIdx="1" presStyleCnt="8"/>
      <dgm:spPr/>
      <dgm:t>
        <a:bodyPr/>
        <a:lstStyle/>
        <a:p>
          <a:endParaRPr lang="it-IT"/>
        </a:p>
      </dgm:t>
    </dgm:pt>
    <dgm:pt modelId="{78354F2D-2738-4B4A-8129-DEAC6CD95B10}" type="pres">
      <dgm:prSet presAssocID="{BF6E94F7-2552-4DF7-A26A-7ACD6216A75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44E2B3-F731-49A3-B56F-7362EDCC50CF}" type="pres">
      <dgm:prSet presAssocID="{E0D629F5-4989-42F9-883A-BEE26F57E017}" presName="Name9" presStyleLbl="parChTrans1D2" presStyleIdx="2" presStyleCnt="8"/>
      <dgm:spPr/>
      <dgm:t>
        <a:bodyPr/>
        <a:lstStyle/>
        <a:p>
          <a:endParaRPr lang="it-IT"/>
        </a:p>
      </dgm:t>
    </dgm:pt>
    <dgm:pt modelId="{7B758B07-FFB2-41FD-9F78-9E0D0AA8BECD}" type="pres">
      <dgm:prSet presAssocID="{E0D629F5-4989-42F9-883A-BEE26F57E017}" presName="connTx" presStyleLbl="parChTrans1D2" presStyleIdx="2" presStyleCnt="8"/>
      <dgm:spPr/>
      <dgm:t>
        <a:bodyPr/>
        <a:lstStyle/>
        <a:p>
          <a:endParaRPr lang="it-IT"/>
        </a:p>
      </dgm:t>
    </dgm:pt>
    <dgm:pt modelId="{385A049D-D04D-4D67-93F7-D0D178C338BD}" type="pres">
      <dgm:prSet presAssocID="{D40BA3BF-6665-4DAF-B487-DA52CCDD5A9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BDBADB-AC2B-4F9A-8BA6-5AD152815AA8}" type="pres">
      <dgm:prSet presAssocID="{43ABCE7F-5A33-4586-B934-B91EFCB229FA}" presName="Name9" presStyleLbl="parChTrans1D2" presStyleIdx="3" presStyleCnt="8"/>
      <dgm:spPr/>
      <dgm:t>
        <a:bodyPr/>
        <a:lstStyle/>
        <a:p>
          <a:endParaRPr lang="it-IT"/>
        </a:p>
      </dgm:t>
    </dgm:pt>
    <dgm:pt modelId="{C94E4E43-8FFA-4F88-B7BD-D3EDFB919BFC}" type="pres">
      <dgm:prSet presAssocID="{43ABCE7F-5A33-4586-B934-B91EFCB229FA}" presName="connTx" presStyleLbl="parChTrans1D2" presStyleIdx="3" presStyleCnt="8"/>
      <dgm:spPr/>
      <dgm:t>
        <a:bodyPr/>
        <a:lstStyle/>
        <a:p>
          <a:endParaRPr lang="it-IT"/>
        </a:p>
      </dgm:t>
    </dgm:pt>
    <dgm:pt modelId="{FCF132C3-3014-4C52-A34F-3681A09DB783}" type="pres">
      <dgm:prSet presAssocID="{26CAFD3B-2A8A-4050-B9D1-858A1BED67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37E444-4CD3-462A-BF58-9FEC3B50DAB8}" type="pres">
      <dgm:prSet presAssocID="{8FDE9896-A00D-44C2-A66F-159CCF1FDF51}" presName="Name9" presStyleLbl="parChTrans1D2" presStyleIdx="4" presStyleCnt="8"/>
      <dgm:spPr/>
      <dgm:t>
        <a:bodyPr/>
        <a:lstStyle/>
        <a:p>
          <a:endParaRPr lang="it-IT"/>
        </a:p>
      </dgm:t>
    </dgm:pt>
    <dgm:pt modelId="{9E40A0D2-7A30-412B-8063-B11F77F37E00}" type="pres">
      <dgm:prSet presAssocID="{8FDE9896-A00D-44C2-A66F-159CCF1FDF51}" presName="connTx" presStyleLbl="parChTrans1D2" presStyleIdx="4" presStyleCnt="8"/>
      <dgm:spPr/>
      <dgm:t>
        <a:bodyPr/>
        <a:lstStyle/>
        <a:p>
          <a:endParaRPr lang="it-IT"/>
        </a:p>
      </dgm:t>
    </dgm:pt>
    <dgm:pt modelId="{F13475A7-0F3F-4CA7-BA14-4F9DEDFF560B}" type="pres">
      <dgm:prSet presAssocID="{FE8B26C1-6E82-4B84-B952-FB05C31E03A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18446E-4180-4CAD-830C-7F81B24A803B}" type="pres">
      <dgm:prSet presAssocID="{67EEB9F5-8807-436A-811F-330548E43B28}" presName="Name9" presStyleLbl="parChTrans1D2" presStyleIdx="5" presStyleCnt="8"/>
      <dgm:spPr/>
      <dgm:t>
        <a:bodyPr/>
        <a:lstStyle/>
        <a:p>
          <a:endParaRPr lang="it-IT"/>
        </a:p>
      </dgm:t>
    </dgm:pt>
    <dgm:pt modelId="{0D469017-37F4-4401-A2BC-B1544FCDB81A}" type="pres">
      <dgm:prSet presAssocID="{67EEB9F5-8807-436A-811F-330548E43B28}" presName="connTx" presStyleLbl="parChTrans1D2" presStyleIdx="5" presStyleCnt="8"/>
      <dgm:spPr/>
      <dgm:t>
        <a:bodyPr/>
        <a:lstStyle/>
        <a:p>
          <a:endParaRPr lang="it-IT"/>
        </a:p>
      </dgm:t>
    </dgm:pt>
    <dgm:pt modelId="{7D21182D-7C83-498A-8F12-C012CD25A96E}" type="pres">
      <dgm:prSet presAssocID="{5C081702-0B23-478D-A89B-7B48E21CA85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191F20-C949-439F-A8EB-C69B11FE5F18}" type="pres">
      <dgm:prSet presAssocID="{A138CBF0-5E94-478E-9F8C-FDC8D8EDF755}" presName="Name9" presStyleLbl="parChTrans1D2" presStyleIdx="6" presStyleCnt="8"/>
      <dgm:spPr/>
      <dgm:t>
        <a:bodyPr/>
        <a:lstStyle/>
        <a:p>
          <a:endParaRPr lang="it-IT"/>
        </a:p>
      </dgm:t>
    </dgm:pt>
    <dgm:pt modelId="{5C610219-D303-4827-A901-E49E36A824E7}" type="pres">
      <dgm:prSet presAssocID="{A138CBF0-5E94-478E-9F8C-FDC8D8EDF755}" presName="connTx" presStyleLbl="parChTrans1D2" presStyleIdx="6" presStyleCnt="8"/>
      <dgm:spPr/>
      <dgm:t>
        <a:bodyPr/>
        <a:lstStyle/>
        <a:p>
          <a:endParaRPr lang="it-IT"/>
        </a:p>
      </dgm:t>
    </dgm:pt>
    <dgm:pt modelId="{985F756D-0A98-42B8-ADD1-E95C63779444}" type="pres">
      <dgm:prSet presAssocID="{B664A3A0-3A47-4882-B48D-6E7E212B0DB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424B4F-90D6-4C3F-9D37-A7B1A43EDEBB}" type="pres">
      <dgm:prSet presAssocID="{CD459C61-2084-497F-A82E-7D449BA23BDA}" presName="Name9" presStyleLbl="parChTrans1D2" presStyleIdx="7" presStyleCnt="8"/>
      <dgm:spPr/>
      <dgm:t>
        <a:bodyPr/>
        <a:lstStyle/>
        <a:p>
          <a:endParaRPr lang="it-IT"/>
        </a:p>
      </dgm:t>
    </dgm:pt>
    <dgm:pt modelId="{A75DC0E2-72EC-48A7-B344-62E3C70971AD}" type="pres">
      <dgm:prSet presAssocID="{CD459C61-2084-497F-A82E-7D449BA23BDA}" presName="connTx" presStyleLbl="parChTrans1D2" presStyleIdx="7" presStyleCnt="8"/>
      <dgm:spPr/>
      <dgm:t>
        <a:bodyPr/>
        <a:lstStyle/>
        <a:p>
          <a:endParaRPr lang="it-IT"/>
        </a:p>
      </dgm:t>
    </dgm:pt>
    <dgm:pt modelId="{A9841A39-5965-4B86-B4AA-76D87AD2D629}" type="pres">
      <dgm:prSet presAssocID="{BDD53EA6-1166-4DDB-AAD5-4223FF97911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5141EE4-F7E6-427A-B228-9D0268799932}" type="presOf" srcId="{F136DF6F-1D84-4CC9-8613-6818C255D371}" destId="{E7834A36-FED6-432F-B28A-8F0EA4842E2A}" srcOrd="0" destOrd="0" presId="urn:microsoft.com/office/officeart/2005/8/layout/radial1"/>
    <dgm:cxn modelId="{91FBF0EB-082D-47AF-B8C2-CA9C3B4688A3}" type="presOf" srcId="{67EEB9F5-8807-436A-811F-330548E43B28}" destId="{0D469017-37F4-4401-A2BC-B1544FCDB81A}" srcOrd="1" destOrd="0" presId="urn:microsoft.com/office/officeart/2005/8/layout/radial1"/>
    <dgm:cxn modelId="{D58A4AEF-88C6-4605-83E3-96B96F140543}" type="presOf" srcId="{8FDE9896-A00D-44C2-A66F-159CCF1FDF51}" destId="{ED37E444-4CD3-462A-BF58-9FEC3B50DAB8}" srcOrd="0" destOrd="0" presId="urn:microsoft.com/office/officeart/2005/8/layout/radial1"/>
    <dgm:cxn modelId="{419AEF58-16E9-4A2B-956C-593326E2E620}" type="presOf" srcId="{CD459C61-2084-497F-A82E-7D449BA23BDA}" destId="{A75DC0E2-72EC-48A7-B344-62E3C70971AD}" srcOrd="1" destOrd="0" presId="urn:microsoft.com/office/officeart/2005/8/layout/radial1"/>
    <dgm:cxn modelId="{0B150E1D-0D52-4F53-A057-781976EB7029}" type="presOf" srcId="{CD459C61-2084-497F-A82E-7D449BA23BDA}" destId="{10424B4F-90D6-4C3F-9D37-A7B1A43EDEBB}" srcOrd="0" destOrd="0" presId="urn:microsoft.com/office/officeart/2005/8/layout/radial1"/>
    <dgm:cxn modelId="{6DFE06C9-D65C-4A24-BBE6-E31C8FD83EDD}" type="presOf" srcId="{43ABCE7F-5A33-4586-B934-B91EFCB229FA}" destId="{C94E4E43-8FFA-4F88-B7BD-D3EDFB919BFC}" srcOrd="1" destOrd="0" presId="urn:microsoft.com/office/officeart/2005/8/layout/radial1"/>
    <dgm:cxn modelId="{C467D5C7-9BF0-4AAD-B9FE-00D2CB8EBFB8}" type="presOf" srcId="{26CAFD3B-2A8A-4050-B9D1-858A1BED6719}" destId="{FCF132C3-3014-4C52-A34F-3681A09DB783}" srcOrd="0" destOrd="0" presId="urn:microsoft.com/office/officeart/2005/8/layout/radial1"/>
    <dgm:cxn modelId="{5DFC1167-3CDB-4EAD-9865-5CC4FDC828A1}" srcId="{7FEFC382-5CFF-4CD0-91B6-5B85451D18CB}" destId="{5C081702-0B23-478D-A89B-7B48E21CA852}" srcOrd="5" destOrd="0" parTransId="{67EEB9F5-8807-436A-811F-330548E43B28}" sibTransId="{369C2E2D-F696-4363-A99B-CA3536638147}"/>
    <dgm:cxn modelId="{598848E9-F01F-4FE8-8736-411C8863251E}" srcId="{7FEFC382-5CFF-4CD0-91B6-5B85451D18CB}" destId="{BDD53EA6-1166-4DDB-AAD5-4223FF979110}" srcOrd="7" destOrd="0" parTransId="{CD459C61-2084-497F-A82E-7D449BA23BDA}" sibTransId="{494FCA6A-C53B-457C-A846-D7978BA3964F}"/>
    <dgm:cxn modelId="{D2A45486-3DF5-481E-94A8-7ECB54133126}" type="presOf" srcId="{5C081702-0B23-478D-A89B-7B48E21CA852}" destId="{7D21182D-7C83-498A-8F12-C012CD25A96E}" srcOrd="0" destOrd="0" presId="urn:microsoft.com/office/officeart/2005/8/layout/radial1"/>
    <dgm:cxn modelId="{41249505-F00B-4B65-B877-F3AAE1F15B0C}" type="presOf" srcId="{2F946712-2F6C-443D-B788-83BCEA2C04C9}" destId="{AE0BE803-FE60-41E8-97E9-877507646539}" srcOrd="0" destOrd="0" presId="urn:microsoft.com/office/officeart/2005/8/layout/radial1"/>
    <dgm:cxn modelId="{A48024AE-5318-44E5-B126-285C55C9F382}" srcId="{7FEFC382-5CFF-4CD0-91B6-5B85451D18CB}" destId="{B27D8983-1613-47BA-86F5-911BD76757AE}" srcOrd="0" destOrd="0" parTransId="{2F946712-2F6C-443D-B788-83BCEA2C04C9}" sibTransId="{ECC88D6B-8FC8-4022-953E-611024180E96}"/>
    <dgm:cxn modelId="{26AB57AD-BDEB-4F9E-9A47-7CB555BC285B}" srcId="{7FEFC382-5CFF-4CD0-91B6-5B85451D18CB}" destId="{26CAFD3B-2A8A-4050-B9D1-858A1BED6719}" srcOrd="3" destOrd="0" parTransId="{43ABCE7F-5A33-4586-B934-B91EFCB229FA}" sibTransId="{82F17EB3-879D-4578-97F3-255AAFBDFAC6}"/>
    <dgm:cxn modelId="{652DA251-EDD9-45A0-BC8F-4362B9D3D873}" type="presOf" srcId="{BDD53EA6-1166-4DDB-AAD5-4223FF979110}" destId="{A9841A39-5965-4B86-B4AA-76D87AD2D629}" srcOrd="0" destOrd="0" presId="urn:microsoft.com/office/officeart/2005/8/layout/radial1"/>
    <dgm:cxn modelId="{36726A57-24F4-4788-BF28-FF09F2689DB3}" type="presOf" srcId="{B27D8983-1613-47BA-86F5-911BD76757AE}" destId="{E5231F3D-D4B6-4AA8-950C-9F3D4038E81B}" srcOrd="0" destOrd="0" presId="urn:microsoft.com/office/officeart/2005/8/layout/radial1"/>
    <dgm:cxn modelId="{AD73F576-9064-4143-B8B9-57F0D8ACE96D}" srcId="{05C7B52D-314F-4CC3-8160-4AE13B4AAC09}" destId="{7FEFC382-5CFF-4CD0-91B6-5B85451D18CB}" srcOrd="0" destOrd="0" parTransId="{3BBA3E3E-55E7-4573-9E43-C81F59234A6D}" sibTransId="{0CBC2077-B092-4CB7-8DE0-CB39B2EC9AAC}"/>
    <dgm:cxn modelId="{0557D0EE-50B6-474D-B96F-A26E86919448}" type="presOf" srcId="{BF6E94F7-2552-4DF7-A26A-7ACD6216A755}" destId="{78354F2D-2738-4B4A-8129-DEAC6CD95B10}" srcOrd="0" destOrd="0" presId="urn:microsoft.com/office/officeart/2005/8/layout/radial1"/>
    <dgm:cxn modelId="{17FEAB2A-BF6C-48F7-8E45-3ED995287B55}" type="presOf" srcId="{2F946712-2F6C-443D-B788-83BCEA2C04C9}" destId="{C9926180-C7CC-40B5-88A0-EBEB47D7E9EB}" srcOrd="1" destOrd="0" presId="urn:microsoft.com/office/officeart/2005/8/layout/radial1"/>
    <dgm:cxn modelId="{1128DC5A-3FEA-44A7-98D6-E3C474C9136C}" type="presOf" srcId="{A138CBF0-5E94-478E-9F8C-FDC8D8EDF755}" destId="{D9191F20-C949-439F-A8EB-C69B11FE5F18}" srcOrd="0" destOrd="0" presId="urn:microsoft.com/office/officeart/2005/8/layout/radial1"/>
    <dgm:cxn modelId="{9D4C03ED-7DFD-4CB5-A09B-235E77ED0A41}" srcId="{7FEFC382-5CFF-4CD0-91B6-5B85451D18CB}" destId="{B664A3A0-3A47-4882-B48D-6E7E212B0DB8}" srcOrd="6" destOrd="0" parTransId="{A138CBF0-5E94-478E-9F8C-FDC8D8EDF755}" sibTransId="{DEE36989-572C-491E-A58B-529D16ED7362}"/>
    <dgm:cxn modelId="{E3098C8C-AB8D-4ECF-9E20-B48619EF4DB1}" type="presOf" srcId="{FE8B26C1-6E82-4B84-B952-FB05C31E03A8}" destId="{F13475A7-0F3F-4CA7-BA14-4F9DEDFF560B}" srcOrd="0" destOrd="0" presId="urn:microsoft.com/office/officeart/2005/8/layout/radial1"/>
    <dgm:cxn modelId="{6146B964-88D3-4EC6-B774-F53753D0220B}" type="presOf" srcId="{67EEB9F5-8807-436A-811F-330548E43B28}" destId="{1518446E-4180-4CAD-830C-7F81B24A803B}" srcOrd="0" destOrd="0" presId="urn:microsoft.com/office/officeart/2005/8/layout/radial1"/>
    <dgm:cxn modelId="{6E4B0282-BD32-452E-80C1-C725B4E709CB}" type="presOf" srcId="{F136DF6F-1D84-4CC9-8613-6818C255D371}" destId="{E0124C8D-58F7-4D97-93AD-0C7512BBB9B9}" srcOrd="1" destOrd="0" presId="urn:microsoft.com/office/officeart/2005/8/layout/radial1"/>
    <dgm:cxn modelId="{80105816-3705-4F1F-AD71-1E33BBB38743}" type="presOf" srcId="{A138CBF0-5E94-478E-9F8C-FDC8D8EDF755}" destId="{5C610219-D303-4827-A901-E49E36A824E7}" srcOrd="1" destOrd="0" presId="urn:microsoft.com/office/officeart/2005/8/layout/radial1"/>
    <dgm:cxn modelId="{DC59D76F-90BB-408E-A179-C4F3566EDF5B}" type="presOf" srcId="{E0D629F5-4989-42F9-883A-BEE26F57E017}" destId="{7B758B07-FFB2-41FD-9F78-9E0D0AA8BECD}" srcOrd="1" destOrd="0" presId="urn:microsoft.com/office/officeart/2005/8/layout/radial1"/>
    <dgm:cxn modelId="{3394C75D-99FC-4019-9EBF-9A91D2B810F5}" type="presOf" srcId="{E0D629F5-4989-42F9-883A-BEE26F57E017}" destId="{8244E2B3-F731-49A3-B56F-7362EDCC50CF}" srcOrd="0" destOrd="0" presId="urn:microsoft.com/office/officeart/2005/8/layout/radial1"/>
    <dgm:cxn modelId="{F57FBFD5-D08C-41F7-AC99-817D776E7BD0}" type="presOf" srcId="{8FDE9896-A00D-44C2-A66F-159CCF1FDF51}" destId="{9E40A0D2-7A30-412B-8063-B11F77F37E00}" srcOrd="1" destOrd="0" presId="urn:microsoft.com/office/officeart/2005/8/layout/radial1"/>
    <dgm:cxn modelId="{2519CB91-4FC0-47E3-8982-981773C28F7D}" type="presOf" srcId="{B664A3A0-3A47-4882-B48D-6E7E212B0DB8}" destId="{985F756D-0A98-42B8-ADD1-E95C63779444}" srcOrd="0" destOrd="0" presId="urn:microsoft.com/office/officeart/2005/8/layout/radial1"/>
    <dgm:cxn modelId="{BC4A0A07-0C8B-406F-9EFC-B3092F7C9B04}" type="presOf" srcId="{D40BA3BF-6665-4DAF-B487-DA52CCDD5A9D}" destId="{385A049D-D04D-4D67-93F7-D0D178C338BD}" srcOrd="0" destOrd="0" presId="urn:microsoft.com/office/officeart/2005/8/layout/radial1"/>
    <dgm:cxn modelId="{95FEFCE6-21D9-4CA9-A7BE-4E08F6157756}" srcId="{7FEFC382-5CFF-4CD0-91B6-5B85451D18CB}" destId="{BF6E94F7-2552-4DF7-A26A-7ACD6216A755}" srcOrd="1" destOrd="0" parTransId="{F136DF6F-1D84-4CC9-8613-6818C255D371}" sibTransId="{78D89E4C-7054-43CD-BED9-CA390FF051B6}"/>
    <dgm:cxn modelId="{E3074CE8-B609-4370-9FFD-FF515E3F1844}" srcId="{7FEFC382-5CFF-4CD0-91B6-5B85451D18CB}" destId="{FE8B26C1-6E82-4B84-B952-FB05C31E03A8}" srcOrd="4" destOrd="0" parTransId="{8FDE9896-A00D-44C2-A66F-159CCF1FDF51}" sibTransId="{0C72B4FB-F884-4050-A58D-8B1C03B2348A}"/>
    <dgm:cxn modelId="{B30C8BF7-85DA-494A-A4FC-BDBB72F64598}" type="presOf" srcId="{05C7B52D-314F-4CC3-8160-4AE13B4AAC09}" destId="{121A2074-5FE4-4BB3-9947-93766C95A5D2}" srcOrd="0" destOrd="0" presId="urn:microsoft.com/office/officeart/2005/8/layout/radial1"/>
    <dgm:cxn modelId="{EF39A82A-4530-48B3-8EDE-CB4ED95FDD77}" type="presOf" srcId="{43ABCE7F-5A33-4586-B934-B91EFCB229FA}" destId="{99BDBADB-AC2B-4F9A-8BA6-5AD152815AA8}" srcOrd="0" destOrd="0" presId="urn:microsoft.com/office/officeart/2005/8/layout/radial1"/>
    <dgm:cxn modelId="{83662B05-29FC-4AD4-BA57-16612A32E00D}" type="presOf" srcId="{7FEFC382-5CFF-4CD0-91B6-5B85451D18CB}" destId="{E71146A2-4D8F-42C0-864B-B7D85941B02D}" srcOrd="0" destOrd="0" presId="urn:microsoft.com/office/officeart/2005/8/layout/radial1"/>
    <dgm:cxn modelId="{58720545-11A6-41AB-8067-B2DAEF3FDAAD}" srcId="{7FEFC382-5CFF-4CD0-91B6-5B85451D18CB}" destId="{D40BA3BF-6665-4DAF-B487-DA52CCDD5A9D}" srcOrd="2" destOrd="0" parTransId="{E0D629F5-4989-42F9-883A-BEE26F57E017}" sibTransId="{8260EB26-3509-4689-83D5-9741464FDC18}"/>
    <dgm:cxn modelId="{536F87A6-B995-4F8F-B1AE-06D3B337384F}" type="presParOf" srcId="{121A2074-5FE4-4BB3-9947-93766C95A5D2}" destId="{E71146A2-4D8F-42C0-864B-B7D85941B02D}" srcOrd="0" destOrd="0" presId="urn:microsoft.com/office/officeart/2005/8/layout/radial1"/>
    <dgm:cxn modelId="{7CA91448-41BD-4DF2-8A03-94AF85AC7284}" type="presParOf" srcId="{121A2074-5FE4-4BB3-9947-93766C95A5D2}" destId="{AE0BE803-FE60-41E8-97E9-877507646539}" srcOrd="1" destOrd="0" presId="urn:microsoft.com/office/officeart/2005/8/layout/radial1"/>
    <dgm:cxn modelId="{232B6EBE-AF7B-4685-BA1D-7C171837DEB5}" type="presParOf" srcId="{AE0BE803-FE60-41E8-97E9-877507646539}" destId="{C9926180-C7CC-40B5-88A0-EBEB47D7E9EB}" srcOrd="0" destOrd="0" presId="urn:microsoft.com/office/officeart/2005/8/layout/radial1"/>
    <dgm:cxn modelId="{04A07D55-7263-4176-8F2D-ACEBCEEA057C}" type="presParOf" srcId="{121A2074-5FE4-4BB3-9947-93766C95A5D2}" destId="{E5231F3D-D4B6-4AA8-950C-9F3D4038E81B}" srcOrd="2" destOrd="0" presId="urn:microsoft.com/office/officeart/2005/8/layout/radial1"/>
    <dgm:cxn modelId="{9B72D2E5-1F21-4F9E-BC38-245C5D0275FA}" type="presParOf" srcId="{121A2074-5FE4-4BB3-9947-93766C95A5D2}" destId="{E7834A36-FED6-432F-B28A-8F0EA4842E2A}" srcOrd="3" destOrd="0" presId="urn:microsoft.com/office/officeart/2005/8/layout/radial1"/>
    <dgm:cxn modelId="{E4CA8597-90FE-4D1A-8BB7-33E6442BC85E}" type="presParOf" srcId="{E7834A36-FED6-432F-B28A-8F0EA4842E2A}" destId="{E0124C8D-58F7-4D97-93AD-0C7512BBB9B9}" srcOrd="0" destOrd="0" presId="urn:microsoft.com/office/officeart/2005/8/layout/radial1"/>
    <dgm:cxn modelId="{7D6B48ED-B6BA-43EE-872F-E193A7A8D28B}" type="presParOf" srcId="{121A2074-5FE4-4BB3-9947-93766C95A5D2}" destId="{78354F2D-2738-4B4A-8129-DEAC6CD95B10}" srcOrd="4" destOrd="0" presId="urn:microsoft.com/office/officeart/2005/8/layout/radial1"/>
    <dgm:cxn modelId="{10B71A48-3CB3-4682-8B51-D470681825F3}" type="presParOf" srcId="{121A2074-5FE4-4BB3-9947-93766C95A5D2}" destId="{8244E2B3-F731-49A3-B56F-7362EDCC50CF}" srcOrd="5" destOrd="0" presId="urn:microsoft.com/office/officeart/2005/8/layout/radial1"/>
    <dgm:cxn modelId="{ACA3AC74-E730-4FE5-BD69-E2119C50E3D8}" type="presParOf" srcId="{8244E2B3-F731-49A3-B56F-7362EDCC50CF}" destId="{7B758B07-FFB2-41FD-9F78-9E0D0AA8BECD}" srcOrd="0" destOrd="0" presId="urn:microsoft.com/office/officeart/2005/8/layout/radial1"/>
    <dgm:cxn modelId="{9841C1AC-DC89-4B89-9787-4FE0619AE61B}" type="presParOf" srcId="{121A2074-5FE4-4BB3-9947-93766C95A5D2}" destId="{385A049D-D04D-4D67-93F7-D0D178C338BD}" srcOrd="6" destOrd="0" presId="urn:microsoft.com/office/officeart/2005/8/layout/radial1"/>
    <dgm:cxn modelId="{85AAE707-BE96-4A5D-93F3-F6A79209BB52}" type="presParOf" srcId="{121A2074-5FE4-4BB3-9947-93766C95A5D2}" destId="{99BDBADB-AC2B-4F9A-8BA6-5AD152815AA8}" srcOrd="7" destOrd="0" presId="urn:microsoft.com/office/officeart/2005/8/layout/radial1"/>
    <dgm:cxn modelId="{E958BA33-7647-4EDE-82B8-CC2DAB36D784}" type="presParOf" srcId="{99BDBADB-AC2B-4F9A-8BA6-5AD152815AA8}" destId="{C94E4E43-8FFA-4F88-B7BD-D3EDFB919BFC}" srcOrd="0" destOrd="0" presId="urn:microsoft.com/office/officeart/2005/8/layout/radial1"/>
    <dgm:cxn modelId="{AD0E3343-A14D-4641-B84B-726A3E8EA475}" type="presParOf" srcId="{121A2074-5FE4-4BB3-9947-93766C95A5D2}" destId="{FCF132C3-3014-4C52-A34F-3681A09DB783}" srcOrd="8" destOrd="0" presId="urn:microsoft.com/office/officeart/2005/8/layout/radial1"/>
    <dgm:cxn modelId="{82D7F631-C949-4820-B260-D068EC0EE3C5}" type="presParOf" srcId="{121A2074-5FE4-4BB3-9947-93766C95A5D2}" destId="{ED37E444-4CD3-462A-BF58-9FEC3B50DAB8}" srcOrd="9" destOrd="0" presId="urn:microsoft.com/office/officeart/2005/8/layout/radial1"/>
    <dgm:cxn modelId="{DAB526E5-04FB-4017-9838-12613F84291A}" type="presParOf" srcId="{ED37E444-4CD3-462A-BF58-9FEC3B50DAB8}" destId="{9E40A0D2-7A30-412B-8063-B11F77F37E00}" srcOrd="0" destOrd="0" presId="urn:microsoft.com/office/officeart/2005/8/layout/radial1"/>
    <dgm:cxn modelId="{34057C24-73DA-493F-B928-B296DF26E256}" type="presParOf" srcId="{121A2074-5FE4-4BB3-9947-93766C95A5D2}" destId="{F13475A7-0F3F-4CA7-BA14-4F9DEDFF560B}" srcOrd="10" destOrd="0" presId="urn:microsoft.com/office/officeart/2005/8/layout/radial1"/>
    <dgm:cxn modelId="{ED8445F4-8D97-4593-9603-50BC47BC3F12}" type="presParOf" srcId="{121A2074-5FE4-4BB3-9947-93766C95A5D2}" destId="{1518446E-4180-4CAD-830C-7F81B24A803B}" srcOrd="11" destOrd="0" presId="urn:microsoft.com/office/officeart/2005/8/layout/radial1"/>
    <dgm:cxn modelId="{5E216E4C-B71A-4D13-9442-47AD7E51EAEF}" type="presParOf" srcId="{1518446E-4180-4CAD-830C-7F81B24A803B}" destId="{0D469017-37F4-4401-A2BC-B1544FCDB81A}" srcOrd="0" destOrd="0" presId="urn:microsoft.com/office/officeart/2005/8/layout/radial1"/>
    <dgm:cxn modelId="{A26D5F43-2F64-4B8B-8682-D96D9656BD7D}" type="presParOf" srcId="{121A2074-5FE4-4BB3-9947-93766C95A5D2}" destId="{7D21182D-7C83-498A-8F12-C012CD25A96E}" srcOrd="12" destOrd="0" presId="urn:microsoft.com/office/officeart/2005/8/layout/radial1"/>
    <dgm:cxn modelId="{29BEBC91-65DE-480F-BE15-3EF2BF544303}" type="presParOf" srcId="{121A2074-5FE4-4BB3-9947-93766C95A5D2}" destId="{D9191F20-C949-439F-A8EB-C69B11FE5F18}" srcOrd="13" destOrd="0" presId="urn:microsoft.com/office/officeart/2005/8/layout/radial1"/>
    <dgm:cxn modelId="{A7725CF8-FB09-4680-9C6D-01C18AAF6F6D}" type="presParOf" srcId="{D9191F20-C949-439F-A8EB-C69B11FE5F18}" destId="{5C610219-D303-4827-A901-E49E36A824E7}" srcOrd="0" destOrd="0" presId="urn:microsoft.com/office/officeart/2005/8/layout/radial1"/>
    <dgm:cxn modelId="{B94F8DF1-56A6-4367-90EF-BD202918B42D}" type="presParOf" srcId="{121A2074-5FE4-4BB3-9947-93766C95A5D2}" destId="{985F756D-0A98-42B8-ADD1-E95C63779444}" srcOrd="14" destOrd="0" presId="urn:microsoft.com/office/officeart/2005/8/layout/radial1"/>
    <dgm:cxn modelId="{6C8BF11E-9A2E-4DC5-AC47-7DA627DCDF09}" type="presParOf" srcId="{121A2074-5FE4-4BB3-9947-93766C95A5D2}" destId="{10424B4F-90D6-4C3F-9D37-A7B1A43EDEBB}" srcOrd="15" destOrd="0" presId="urn:microsoft.com/office/officeart/2005/8/layout/radial1"/>
    <dgm:cxn modelId="{7085F77F-D90E-4BD1-B105-C802FB0C1D7C}" type="presParOf" srcId="{10424B4F-90D6-4C3F-9D37-A7B1A43EDEBB}" destId="{A75DC0E2-72EC-48A7-B344-62E3C70971AD}" srcOrd="0" destOrd="0" presId="urn:microsoft.com/office/officeart/2005/8/layout/radial1"/>
    <dgm:cxn modelId="{8FA8B6CB-B3DD-4B2F-86E5-D1278EF27FFB}" type="presParOf" srcId="{121A2074-5FE4-4BB3-9947-93766C95A5D2}" destId="{A9841A39-5965-4B86-B4AA-76D87AD2D62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CA8D-0821-7347-A370-BBBBDB4D98AB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2F1AD-3D68-1B4A-9343-2551D04402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357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8B845-CAD6-ED41-B71D-4EFCCB8C9717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ED911-B2F9-DC47-B810-FD108F33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4446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Socio di capitali =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Trattasi di donne titolari di azioni/quote di capitale nelle imprese tenute alla presentazione al Registro imprese dell'elenco dei soci. </a:t>
            </a:r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 tratta di un indagine promossa</a:t>
            </a:r>
            <a:r>
              <a:rPr lang="it-IT" baseline="0" dirty="0" smtClean="0"/>
              <a:t> dall’Unione Europea - 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IN DECISION-MAKING POSITIONS</a:t>
            </a:r>
          </a:p>
          <a:p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Dati al Settembre 2011, pubblicati a Marzo 2012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survey was conducted by TNS Opinion &amp; Social at the request of the Directorate-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Justice. It was coordinated by the Directorate-General for Communication.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 of the special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Eurobarometer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376 (EB76.1) held from 3 to 18 September 2011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(fieldwork) and involved 26,856 interviews in all 27 Member States.5 The methodology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is that of the Standard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Eurobarometer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surveys of the Directorate-General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(“Research and Speechwriting” Unit). </a:t>
            </a:r>
            <a:endParaRPr lang="it-IT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tre</a:t>
            </a:r>
            <a:r>
              <a:rPr lang="it-IT" baseline="0" dirty="0" smtClean="0"/>
              <a:t> dimensioni della responsabilità d’impresa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CEF01E-55BB-442A-8FE4-432E02801415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3DBAE7-528C-4E7A-B864-FF6D742B11C3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È cambiato quindi il modo di intendere il ruolo delle imprese.</a:t>
            </a:r>
          </a:p>
          <a:p>
            <a:pPr eaLnBrk="1" hangingPunct="1"/>
            <a:r>
              <a:rPr lang="it-IT" smtClean="0"/>
              <a:t>Dalla concezione classica di impresa come entità che ha l’unico obiettivo di perseguire il profitto, si passa ad una concezione di impresa che mette in luce la VALENZA ETICO-SOCIALE DELLE SCELTE  che essa pone in essere.</a:t>
            </a:r>
          </a:p>
          <a:p>
            <a:pPr eaLnBrk="1" hangingPunct="1"/>
            <a:r>
              <a:rPr lang="it-IT" smtClean="0"/>
              <a:t>E da un concetto di responsabilità essenzialmente economica si passa ad uno di responsabilità sociale delle imprese.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6D3AAD-F7ED-40BF-89D2-0612418A4633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CARTA DEGLI IMPEGNI DI GENERE (esempio):</a:t>
            </a:r>
          </a:p>
          <a:p>
            <a:pPr eaLnBrk="1" hangingPunct="1"/>
            <a:r>
              <a:rPr lang="it-IT" smtClean="0"/>
              <a:t>- ambito: risorse umane (personale dipendente)</a:t>
            </a:r>
          </a:p>
          <a:p>
            <a:pPr eaLnBrk="1" hangingPunct="1"/>
            <a:r>
              <a:rPr lang="it-IT" smtClean="0"/>
              <a:t>- obiettivi: premiare il merito e dare opportunità di crescita e sviluppo professionale</a:t>
            </a:r>
          </a:p>
          <a:p>
            <a:pPr eaLnBrk="1" hangingPunct="1"/>
            <a:r>
              <a:rPr lang="it-IT" smtClean="0"/>
              <a:t>- azioni: bilancio delle competenze (individuare e mappare le esperienze, conoscenze ed aspettative del personale per creare opportunità professionali)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743A81-01AB-431E-A7AA-91BFFEB64530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F827BE-1AD8-4C5A-848B-9FE05E4927BF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EC615B-CF39-464F-8D17-A01C4E1E5D66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Le iniziative di formazione possono aver coinvolto in modo diverso donne e uomini in base alle tematiche trattate.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D160BA-D691-4052-B5E7-C3044EBDA481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6D3459-E76E-4C83-9283-87113A2DB308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dirty="0" smtClean="0"/>
              <a:t>Nella comparazione (ranking) sono considerati 135 paesi di tutto il mondo.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Vediamo dove si colloca l’Italia in questa classifica.... 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Prime 10 posizioni.... l’Italia non c’è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BBF504-7545-4947-9890-FAE5EAA11D88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Numerosità assoluta (numero) e relativa (percentuale) di donne nelle posizioni di potere.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27B7FC-5794-40CC-B090-0850A4109096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7EB159-1A9E-454C-AD57-A7D55B8E0C51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dirty="0" smtClean="0"/>
              <a:t>Siamo al 80° posto, preceduti e immediatamente seguiti da paesi che consideriamo  del Terzo Mondo!!!</a:t>
            </a:r>
          </a:p>
          <a:p>
            <a:pPr eaLnBrk="1" hangingPunct="1"/>
            <a:r>
              <a:rPr lang="it-IT" dirty="0" smtClean="0"/>
              <a:t>E, da sottolineare, in discesa nella classifica: per avere</a:t>
            </a:r>
            <a:r>
              <a:rPr lang="it-IT" baseline="0" dirty="0" smtClean="0"/>
              <a:t> un metro di paragone </a:t>
            </a:r>
            <a:r>
              <a:rPr lang="it-IT" dirty="0" smtClean="0"/>
              <a:t>nel 2008 eravamo 67’, l’anno scorso 74’</a:t>
            </a:r>
            <a:endParaRPr lang="it-IT" baseline="30000" dirty="0" smtClean="0"/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6D3459-E76E-4C83-9283-87113A2DB308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dirty="0" smtClean="0"/>
              <a:t>Nella comparazione (ranking) sono considerati 135 paesi di tutto il mondo.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Vediamo dove si colloca l’Italia in questa classifica.... 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Prime 10 posizioni.... l’Italia non c’è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6D3459-E76E-4C83-9283-87113A2DB308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dirty="0" smtClean="0"/>
              <a:t>Nella comparazione (ranking) sono considerati 135 paesi di tutto il mondo.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Vediamo dove si colloca l’Italia in questa classifica.... 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Prime 10 posizioni.... l’Italia non c’è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503AC4-37F1-4DAE-B94D-BD1FC8D7FCA0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dirty="0" smtClean="0"/>
              <a:t>Ma quanto importante è ragionare in termini di genere?</a:t>
            </a:r>
          </a:p>
          <a:p>
            <a:pPr eaLnBrk="1" hangingPunct="1"/>
            <a:r>
              <a:rPr lang="it-IT" dirty="0" smtClean="0"/>
              <a:t>Vediamo solo qualche dato di massima per comprendere il fenomeno.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Tasso di occupazione femminile: dati ISTAT  2010 = 46,1% (Francia 60%, Germania 66%).</a:t>
            </a:r>
          </a:p>
          <a:p>
            <a:pPr eaLnBrk="1" hangingPunct="1"/>
            <a:r>
              <a:rPr lang="it-IT" dirty="0" smtClean="0"/>
              <a:t>Tasso di occupazione delle donne con figli: Italia 30%; Francia, Germania, Regno Unito, Spagna oltre 40%; Svezia di poco inferiore all’80%.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b="1" i="0" u="none" strike="noStrike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tasso di femminilizzazione è il peso relativo delle imprese femminili sul totale delle Imprese</a:t>
            </a:r>
          </a:p>
          <a:p>
            <a:endParaRPr lang="it-IT" sz="2800" b="1" i="0" u="none" strike="noStrike" kern="12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Fino al 2008: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Sulla base dell'articolo 2 della legge 215/92 e dell'articolo 1.2 della successiva circolare n. 1151489 del 22/11/2002, sono imprese femminili tutte le imprese che rispondono ai criteri sotto evidenziati: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MAGGIORITARIA: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 l'elenco dei soci è presente nel Registro imprese: &gt;50% del capitale sociale e &gt;50 per cento amministratori. Se l'elenco dei soci non è presente nel Registro imprese: &gt;50 per cento amministratori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&gt;50%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&gt;50% amministratori.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FORTE: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 l'elenco dei soci è presente nel Registro imprese: &gt;= 2/3 del capitale sociale e &gt;= 2/3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amministratorii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Se l'elenco dei soci non è presente nel Registro imprese: &gt;= 2/3 amministratori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&gt;=60%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&gt;=60% amministratori.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ESCLUSIVA: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 l'elenco dei soci è presente nel Registro imprese: 100% del capitale sociale e 100%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amministratorii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Se l'elenco dei soci non è presente nel Registro imprese: 100% amministratori.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Imprese individuali: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Titolare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amministratori.</a:t>
            </a:r>
            <a:r>
              <a:rPr lang="it-IT" dirty="0" smtClean="0"/>
              <a:t> </a:t>
            </a:r>
          </a:p>
          <a:p>
            <a:endParaRPr lang="it-IT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 1 gennaio 2009: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E' stato introdotto un nuovo algoritmo per il calcolo delle imprese femminili a seguito dell'abolizione del libro soci contemplata dalla Legge 28/1/2009 n. 2 - di conversione del decreto legge 29/11/2008 n. 185: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L'abolizione ha riguardato le società a responsabilità limitata e le società consortili a responsabilità limitata, attribuendo alla pubblicazione dei dati degli stessi attraverso il Registro imprese pieno valore verso i terzi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nei riguardi delle società.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 riferimento alle nuove modalità di calcolo per le sole società di capitale si definisce femminile un’impresa la cui partecipazione di genere risulta 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complessivamente superiore al 50 per cento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mediando le composizioni 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quote di partecipazione e cariche attribuite.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sottolinea quindi che, per la modifica delle regole di calcolo, i risultati relativi alle sole società di capitale 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sono comparabili con il passato.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MAGGIORITARIA: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% di cariche + % di quote &gt; 100%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&gt;50%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&gt;50% amministratori.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FORTE: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% di cariche + % di quote &gt;= 4/3.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&gt;=60%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&gt;= 60% amministratori.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ESCLUSIVA: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di cariche + 100% di quote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Imprese individuali: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Titolare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amministratori.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b="1" i="0" u="none" strike="noStrike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tasso di femminilizzazione è il peso relativo delle imprese femminili sul totale delle Imprese</a:t>
            </a:r>
          </a:p>
          <a:p>
            <a:endParaRPr lang="it-IT" sz="2800" b="1" i="0" u="none" strike="noStrike" kern="12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Fino al 2008: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Sulla base dell'articolo 2 della legge 215/92 e dell'articolo 1.2 della successiva circolare n. 1151489 del 22/11/2002, sono imprese femminili tutte le imprese che rispondono ai criteri sotto evidenziati: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MAGGIORITARIA: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 l'elenco dei soci è presente nel Registro imprese: &gt;50% del capitale sociale e &gt;50 per cento amministratori. Se l'elenco dei soci non è presente nel Registro imprese: &gt;50 per cento amministratori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&gt;50%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&gt;50% amministratori.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FORTE: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 l'elenco dei soci è presente nel Registro imprese: &gt;= 2/3 del capitale sociale e &gt;= 2/3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amministratorii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Se l'elenco dei soci non è presente nel Registro imprese: &gt;= 2/3 amministratori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&gt;=60%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&gt;=60% amministratori.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ESCLUSIVA: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 l'elenco dei soci è presente nel Registro imprese: 100% del capitale sociale e 100%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amministratorii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Se l'elenco dei soci non è presente nel Registro imprese: 100% amministratori.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Imprese individuali: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Titolare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amministratori.</a:t>
            </a:r>
            <a:r>
              <a:rPr lang="it-IT" dirty="0" smtClean="0"/>
              <a:t> </a:t>
            </a:r>
          </a:p>
          <a:p>
            <a:endParaRPr lang="it-IT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 1 gennaio 2009: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E' stato introdotto un nuovo algoritmo per il calcolo delle imprese femminili a seguito dell'abolizione del libro soci contemplata dalla Legge 28/1/2009 n. 2 - di conversione del decreto legge 29/11/2008 n. 185: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L'abolizione ha riguardato le società a responsabilità limitata e le società consortili a responsabilità limitata, attribuendo alla pubblicazione dei dati degli stessi attraverso il Registro imprese pieno valore verso i terzi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nei riguardi delle società.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 riferimento alle nuove modalità di calcolo per le sole società di capitale si definisce femminile un’impresa la cui partecipazione di genere risulta 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complessivamente superiore al 50 per cento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mediando le composizioni 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quote di partecipazione e cariche attribuite.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sottolinea quindi che, per la modifica delle regole di calcolo, i risultati relativi alle sole società di capitale 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sono comparabili con il passato.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MAGGIORITARIA: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% di cariche + % di quote &gt; 100%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&gt;50%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&gt;50% amministratori.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FORTE: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% di cariche + % di quote &gt;= 4/3.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&gt;=60%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&gt;= 60% amministratori.</a:t>
            </a:r>
            <a:r>
              <a:rPr lang="it-IT" dirty="0" smtClean="0"/>
              <a:t> </a:t>
            </a:r>
          </a:p>
          <a:p>
            <a:r>
              <a:rPr lang="it-I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PRESENZA FEMMINILE ESCLUSIVA: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capitali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di cariche + 100% di quote 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 di persone e cooperative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soci.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Imprese individuali: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Titolare</a:t>
            </a:r>
            <a:r>
              <a:rPr lang="it-IT" dirty="0" smtClean="0"/>
              <a:t> 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Altre forme societarie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100% amministratori.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Focus Regionale</a:t>
            </a: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49296F-80EC-439E-888D-3FF97D6CF7AA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44C-47C8-4557-A60B-4F93ED2622CA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3707-4718-4885-9B2C-D9CA63BC8824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DE3150-D22F-41D0-A6A5-D798CE8C330C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C772AE-C85B-4E89-81C1-46D223122591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CF5-8032-4E14-8693-CF5D8C1330D9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A447-E37C-4309-A588-B0C4907578BE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1CB321-4143-4040-B8B7-C65842A24C6E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AD15-D352-4E2A-A0B7-4476A5837ECD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B44181-BF98-4513-BAAD-C488CCC4AEB0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EF2C9-3F4B-4B60-B940-8BC77B679A53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56EF4E-5897-40E7-818E-C4C84F026958}" type="datetime1">
              <a:rPr lang="it-IT" smtClean="0"/>
              <a:pPr/>
              <a:t>12/12/2013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82DE8A-5BEA-F744-B926-74EC897D2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52500" y="1076326"/>
            <a:ext cx="7096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“Karen e Inga prima stavano a casa e si </a:t>
            </a:r>
            <a:r>
              <a:rPr lang="it-IT" sz="2400" dirty="0" smtClean="0"/>
              <a:t>occupavano </a:t>
            </a:r>
            <a:r>
              <a:rPr lang="it-IT" sz="2400" dirty="0"/>
              <a:t>della famiglia. Ora Karen ha trovato un lavoro in un asilo e Inga in una residenza per anziani. Fanno più o meno le stesse cose che facevano a casa. Solo che adesso è Karen che si occupa del figlio di Inga, ed è Inga ad occuparsi della madre non autosufficiente di Karen. I loro due mariti pagano le tasse molto più elevate e la casa è sempre in disordine. Non era meglio prima?”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56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Qualche Altro dato ...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17500" y="2852738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Solo nel 53,3% delle aziende che fatturano più di 10 milioni di € non vi è nessuna donna nel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CdA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Cerved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, 2012)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33375" y="1196975"/>
            <a:ext cx="828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Alle donne manager è associata una &lt; probabilità di insolvenza (la Pr di default di un’azienda è infatti al 6% quando almeno una donna fa parte del management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Vs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7,1% con solo uomini) (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Cerved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, 2011)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23850" y="3928143"/>
            <a:ext cx="8640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Il tasso di occupazione femminile è tra i più bassi d’Europa (OECD, 2011)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Unione Europea </a:t>
            </a:r>
            <a:r>
              <a:rPr lang="it-IT" sz="1600" dirty="0" smtClean="0"/>
              <a:t>Bruxelles, 21.9.2010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400" b="1" u="sng" dirty="0" smtClean="0"/>
              <a:t>Strategia per la parità tra donne e uomini</a:t>
            </a:r>
            <a:br>
              <a:rPr lang="it-IT" sz="2400" b="1" u="sng" dirty="0" smtClean="0"/>
            </a:br>
            <a:r>
              <a:rPr lang="it-IT" sz="2400" b="1" u="sng" dirty="0" smtClean="0"/>
              <a:t>2010-2015</a:t>
            </a:r>
            <a:endParaRPr lang="it-IT" sz="2400" u="sng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6642" t="33396" r="5711" b="19262"/>
          <a:stretch>
            <a:fillRect/>
          </a:stretch>
        </p:blipFill>
        <p:spPr bwMode="auto">
          <a:xfrm>
            <a:off x="457200" y="2251881"/>
            <a:ext cx="7879193" cy="30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094"/>
            <a:ext cx="8229600" cy="476521"/>
          </a:xfrm>
        </p:spPr>
        <p:txBody>
          <a:bodyPr>
            <a:normAutofit fontScale="90000"/>
          </a:bodyPr>
          <a:lstStyle/>
          <a:p>
            <a:pPr algn="ctr"/>
            <a:r>
              <a:rPr lang="it-IT" u="sng" dirty="0" smtClean="0">
                <a:solidFill>
                  <a:schemeClr val="tx2">
                    <a:lumMod val="50000"/>
                  </a:schemeClr>
                </a:solidFill>
              </a:rPr>
              <a:t>impresa al femminile – Visione Regionale</a:t>
            </a:r>
            <a:endParaRPr lang="it-IT" u="sng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1"/>
          </p:nvPr>
        </p:nvGraphicFramePr>
        <p:xfrm>
          <a:off x="135252" y="738378"/>
          <a:ext cx="4491449" cy="465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999"/>
                <a:gridCol w="1634450"/>
              </a:tblGrid>
              <a:tr h="842597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imprese femminili</a:t>
                      </a:r>
                    </a:p>
                    <a:p>
                      <a:pPr algn="ctr"/>
                      <a:r>
                        <a:rPr lang="it-IT" sz="2000" baseline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talia 2011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1.435.716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76251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Lombardia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13,5%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6251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Campania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10,4%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6251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Piemonte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7,8%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6251">
                <a:tc>
                  <a:txBody>
                    <a:bodyPr/>
                    <a:lstStyle/>
                    <a:p>
                      <a:pPr algn="r"/>
                      <a:r>
                        <a:rPr kumimoji="0" lang="it-IT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Veneto</a:t>
                      </a:r>
                      <a:endParaRPr kumimoji="0" lang="it-IT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  <a:endParaRPr kumimoji="0" lang="it-IT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6251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Sicilia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6251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Emilia Romagna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6,9%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6251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...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...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6251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Valle d’Aosta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0,2%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Segnaposto contenuto 4"/>
          <p:cNvGraphicFramePr>
            <a:graphicFrameLocks/>
          </p:cNvGraphicFramePr>
          <p:nvPr/>
        </p:nvGraphicFramePr>
        <p:xfrm>
          <a:off x="4715481" y="755568"/>
          <a:ext cx="4058582" cy="461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132"/>
                <a:gridCol w="1634450"/>
              </a:tblGrid>
              <a:tr h="8470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tasso di femminilizzazione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Lombardia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20,1%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Campania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26,9%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Piemonte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24,0%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it-IT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Veneto</a:t>
                      </a:r>
                      <a:endParaRPr kumimoji="0" lang="it-IT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21,7%</a:t>
                      </a:r>
                      <a:endParaRPr kumimoji="0" lang="it-IT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Sicilia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24,8%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Emilia Romagna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20,6%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...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...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r"/>
                      <a:r>
                        <a:rPr kumimoji="0" lang="it-IT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Molise</a:t>
                      </a:r>
                      <a:endParaRPr kumimoji="0" lang="it-IT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30,1%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457200" y="3954483"/>
            <a:ext cx="4019797" cy="53439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005450" y="3954483"/>
            <a:ext cx="3681350" cy="53439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4075" y="59395"/>
            <a:ext cx="7467600" cy="83127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Tasso di Femminilizzazione Regionale</a:t>
            </a:r>
            <a:endParaRPr lang="it-IT" sz="24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0453" t="26359" r="16989" b="8005"/>
          <a:stretch>
            <a:fillRect/>
          </a:stretch>
        </p:blipFill>
        <p:spPr bwMode="auto">
          <a:xfrm>
            <a:off x="95006" y="807526"/>
            <a:ext cx="8668988" cy="49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in giù 6"/>
          <p:cNvSpPr/>
          <p:nvPr/>
        </p:nvSpPr>
        <p:spPr>
          <a:xfrm>
            <a:off x="2113807" y="890668"/>
            <a:ext cx="261257" cy="795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094"/>
            <a:ext cx="8229600" cy="476521"/>
          </a:xfrm>
        </p:spPr>
        <p:txBody>
          <a:bodyPr>
            <a:normAutofit fontScale="90000"/>
          </a:bodyPr>
          <a:lstStyle/>
          <a:p>
            <a:pPr algn="ctr"/>
            <a:r>
              <a:rPr lang="it-IT" u="sng" dirty="0" smtClean="0">
                <a:solidFill>
                  <a:schemeClr val="tx2">
                    <a:lumMod val="50000"/>
                  </a:schemeClr>
                </a:solidFill>
              </a:rPr>
              <a:t>impresa al femminile – Visione Regionale</a:t>
            </a:r>
            <a:endParaRPr lang="it-IT" u="sng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/>
        </p:nvGraphicFramePr>
        <p:xfrm>
          <a:off x="2447706" y="755568"/>
          <a:ext cx="4058582" cy="566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132"/>
                <a:gridCol w="1634450"/>
              </a:tblGrid>
              <a:tr h="491341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Tasso di femminilizzazione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ITALIA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23,4%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Emilia Romagna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20,6%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Bologna</a:t>
                      </a:r>
                      <a:r>
                        <a:rPr lang="it-IT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21,1%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Ferrara</a:t>
                      </a:r>
                      <a:endParaRPr kumimoji="0" lang="it-IT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21,3%</a:t>
                      </a:r>
                      <a:endParaRPr kumimoji="0" lang="it-IT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Forlì</a:t>
                      </a:r>
                      <a:r>
                        <a:rPr lang="it-IT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– Cesena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21,3%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Modena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20,3</a:t>
                      </a:r>
                      <a:endParaRPr lang="it-IT" sz="1600" dirty="0"/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Parma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19,8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kumimoji="0" lang="it-IT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Piacenza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22,1%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kumimoji="0" lang="it-IT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Ravenna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20,7%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kumimoji="0" lang="it-IT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Reggio Emilia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17,9%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0578">
                <a:tc>
                  <a:txBody>
                    <a:bodyPr/>
                    <a:lstStyle/>
                    <a:p>
                      <a:pPr algn="l"/>
                      <a:r>
                        <a:rPr kumimoji="0" lang="it-IT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22,2%</a:t>
                      </a:r>
                      <a:endParaRPr lang="it-IT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339435" y="2636322"/>
            <a:ext cx="4309353" cy="53439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0370"/>
            <a:ext cx="8229600" cy="420894"/>
          </a:xfrm>
        </p:spPr>
        <p:txBody>
          <a:bodyPr>
            <a:noAutofit/>
          </a:bodyPr>
          <a:lstStyle/>
          <a:p>
            <a:r>
              <a:rPr lang="it-IT" sz="2800" b="1" u="sng" dirty="0" smtClean="0"/>
              <a:t>forma giuridica </a:t>
            </a:r>
            <a:r>
              <a:rPr lang="it-IT" sz="2800" b="1" dirty="0" smtClean="0"/>
              <a:t>delle imprese femminili</a:t>
            </a:r>
            <a:endParaRPr lang="it-IT" sz="2800" b="1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1"/>
          </p:nvPr>
        </p:nvGraphicFramePr>
        <p:xfrm>
          <a:off x="948276" y="773966"/>
          <a:ext cx="7150326" cy="1886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830"/>
                <a:gridCol w="1543760"/>
                <a:gridCol w="1414910"/>
                <a:gridCol w="1414910"/>
                <a:gridCol w="961916"/>
              </a:tblGrid>
              <a:tr h="912332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Imprese</a:t>
                      </a:r>
                    </a:p>
                    <a:p>
                      <a:pPr algn="ctr"/>
                      <a:r>
                        <a:rPr lang="it-IT" sz="1600" dirty="0" smtClean="0"/>
                        <a:t>individuali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Società di </a:t>
                      </a:r>
                    </a:p>
                    <a:p>
                      <a:pPr algn="ctr"/>
                      <a:r>
                        <a:rPr lang="it-IT" sz="1600" dirty="0" smtClean="0"/>
                        <a:t>persone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Società di </a:t>
                      </a:r>
                    </a:p>
                    <a:p>
                      <a:pPr algn="ctr"/>
                      <a:r>
                        <a:rPr lang="it-IT" sz="1600" dirty="0" smtClean="0"/>
                        <a:t>capitali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Altre </a:t>
                      </a:r>
                    </a:p>
                    <a:p>
                      <a:pPr algn="ctr"/>
                      <a:r>
                        <a:rPr lang="it-IT" sz="1600" dirty="0" smtClean="0"/>
                        <a:t>forme</a:t>
                      </a:r>
                      <a:endParaRPr lang="it-IT" sz="1600" dirty="0"/>
                    </a:p>
                  </a:txBody>
                  <a:tcPr anchor="ctr"/>
                </a:tc>
              </a:tr>
              <a:tr h="48688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Italia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60,5%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22,4%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14,7%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2,5%</a:t>
                      </a:r>
                      <a:endParaRPr lang="it-IT" sz="1600" dirty="0"/>
                    </a:p>
                  </a:txBody>
                  <a:tcPr anchor="ctr"/>
                </a:tc>
              </a:tr>
              <a:tr h="48688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Emilia</a:t>
                      </a:r>
                      <a:r>
                        <a:rPr lang="it-IT" sz="1600" baseline="0" dirty="0" smtClean="0"/>
                        <a:t> Romagna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60,6%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23,1%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14,7%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1,6%</a:t>
                      </a:r>
                      <a:endParaRPr lang="it-IT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409700" y="27194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tasso di femminilizzazione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 forma giuridica</a:t>
            </a:r>
          </a:p>
        </p:txBody>
      </p:sp>
      <p:graphicFrame>
        <p:nvGraphicFramePr>
          <p:cNvPr id="8" name="Segnaposto contenuto 4"/>
          <p:cNvGraphicFramePr>
            <a:graphicFrameLocks/>
          </p:cNvGraphicFramePr>
          <p:nvPr/>
        </p:nvGraphicFramePr>
        <p:xfrm>
          <a:off x="948276" y="3898081"/>
          <a:ext cx="7234054" cy="181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043"/>
                <a:gridCol w="1499893"/>
                <a:gridCol w="1374706"/>
                <a:gridCol w="1374706"/>
                <a:gridCol w="1374706"/>
              </a:tblGrid>
              <a:tr h="970807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Imprese</a:t>
                      </a:r>
                    </a:p>
                    <a:p>
                      <a:pPr algn="ctr"/>
                      <a:r>
                        <a:rPr lang="it-IT" sz="1400" dirty="0" smtClean="0"/>
                        <a:t>individuali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Società di </a:t>
                      </a:r>
                    </a:p>
                    <a:p>
                      <a:pPr algn="ctr"/>
                      <a:r>
                        <a:rPr lang="it-IT" sz="1400" dirty="0" smtClean="0"/>
                        <a:t>persone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Società di </a:t>
                      </a:r>
                    </a:p>
                    <a:p>
                      <a:pPr algn="ctr"/>
                      <a:r>
                        <a:rPr lang="it-IT" sz="1400" dirty="0" smtClean="0"/>
                        <a:t>capitali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Altre forme</a:t>
                      </a:r>
                      <a:endParaRPr lang="it-IT" sz="1400" dirty="0"/>
                    </a:p>
                  </a:txBody>
                  <a:tcPr anchor="ctr"/>
                </a:tc>
              </a:tr>
              <a:tr h="451263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Italia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25,7%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27,7%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15,2%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16,4%</a:t>
                      </a:r>
                      <a:endParaRPr lang="it-IT" sz="1400" dirty="0"/>
                    </a:p>
                  </a:txBody>
                  <a:tcPr anchor="ctr"/>
                </a:tc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Emilia Romagna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23,3%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21,5%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14,2%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12,8%</a:t>
                      </a:r>
                      <a:endParaRPr lang="it-IT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388"/>
            <a:ext cx="7467600" cy="1143000"/>
          </a:xfrm>
        </p:spPr>
        <p:txBody>
          <a:bodyPr>
            <a:normAutofit/>
          </a:bodyPr>
          <a:lstStyle/>
          <a:p>
            <a:pPr lvl="0" algn="ctr" defTabSz="457200">
              <a:defRPr/>
            </a:pPr>
            <a:r>
              <a:rPr lang="it-IT" sz="3200" b="1" u="sng" dirty="0" smtClean="0"/>
              <a:t>tasso di femminilizzazione</a:t>
            </a:r>
            <a:br>
              <a:rPr lang="it-IT" sz="3200" b="1" u="sng" dirty="0" smtClean="0"/>
            </a:br>
            <a:r>
              <a:rPr lang="it-IT" sz="3200" dirty="0" smtClean="0"/>
              <a:t>per Settori di Attività</a:t>
            </a:r>
            <a:endParaRPr lang="it-IT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66286" y="1213054"/>
          <a:ext cx="7397063" cy="5309709"/>
        </p:xfrm>
        <a:graphic>
          <a:graphicData uri="http://schemas.openxmlformats.org/presentationml/2006/ole">
            <p:oleObj spid="_x0000_s2057" name="Worksheet" r:id="rId4" imgW="5400624" imgH="3876743" progId="Excel.Sheet.8">
              <p:embed/>
            </p:oleObj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825" y="47515"/>
            <a:ext cx="7467600" cy="7644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cap="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Donne imprenditrici nelle Provincia di Ferrara</a:t>
            </a:r>
            <a:br>
              <a:rPr lang="it-IT" sz="2400" cap="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it-IT" sz="2400" cap="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 Fasce d’Età</a:t>
            </a:r>
            <a:endParaRPr lang="it-IT" sz="2400" cap="none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2268188" y="1310763"/>
          <a:ext cx="6424550" cy="4465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0" y="4114800"/>
          <a:ext cx="3933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762" y="930764"/>
            <a:ext cx="8229601" cy="8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-11865"/>
            <a:ext cx="8229600" cy="669289"/>
          </a:xfrm>
        </p:spPr>
        <p:txBody>
          <a:bodyPr>
            <a:normAutofit/>
          </a:bodyPr>
          <a:lstStyle/>
          <a:p>
            <a:pPr algn="ctr"/>
            <a:r>
              <a:rPr lang="it-IT" u="sng" dirty="0" smtClean="0">
                <a:solidFill>
                  <a:schemeClr val="tx2">
                    <a:lumMod val="50000"/>
                  </a:schemeClr>
                </a:solidFill>
              </a:rPr>
              <a:t>presenza femminile nella governance</a:t>
            </a:r>
            <a:endParaRPr lang="it-IT" u="sng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296883" y="657424"/>
          <a:ext cx="5147953" cy="34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3301340" y="3740726"/>
          <a:ext cx="4571999" cy="283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egnaposto numero diapositiva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1533"/>
            <a:ext cx="8229600" cy="316980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t"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LEGGE 12 luglio 2011 n.120 </a:t>
            </a:r>
            <a:b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smtClean="0"/>
              <a:t>“Legge Golfo-Mosca”</a:t>
            </a:r>
            <a:br>
              <a:rPr lang="it-IT" dirty="0" smtClean="0"/>
            </a:br>
            <a:r>
              <a:rPr lang="it-IT" dirty="0" smtClean="0"/>
              <a:t>obiettivo 20%-33%</a:t>
            </a:r>
            <a:br>
              <a:rPr lang="it-IT" dirty="0" smtClean="0"/>
            </a:br>
            <a:r>
              <a:rPr lang="it-IT" dirty="0" smtClean="0"/>
              <a:t>prevede </a:t>
            </a:r>
            <a:r>
              <a:rPr lang="it-IT" dirty="0" err="1" smtClean="0"/>
              <a:t>che…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</a:t>
            </a:r>
            <a:r>
              <a:rPr lang="it-IT" cap="none" dirty="0" smtClean="0"/>
              <a:t>n </a:t>
            </a:r>
            <a:r>
              <a:rPr lang="it-IT" b="1" u="sng" cap="none" dirty="0" smtClean="0"/>
              <a:t>terzo</a:t>
            </a:r>
            <a:r>
              <a:rPr lang="it-IT" cap="none" dirty="0" smtClean="0"/>
              <a:t> dei posti dei </a:t>
            </a:r>
            <a:r>
              <a:rPr lang="it-IT" cap="none" dirty="0" err="1" smtClean="0"/>
              <a:t>CdA</a:t>
            </a:r>
            <a:r>
              <a:rPr lang="it-IT" cap="none" dirty="0" smtClean="0"/>
              <a:t> e dei Collegi Sindacali sia riservato al genere meno rappresentato</a:t>
            </a:r>
            <a:br>
              <a:rPr lang="it-IT" cap="none" dirty="0" smtClean="0"/>
            </a:br>
            <a:r>
              <a:rPr lang="it-IT" cap="none" dirty="0" smtClean="0"/>
              <a:t/>
            </a:r>
            <a:br>
              <a:rPr lang="it-IT" cap="none" dirty="0" smtClean="0"/>
            </a:br>
            <a:r>
              <a:rPr lang="it-IT" cap="none" dirty="0" smtClean="0"/>
              <a:t>La legge è applicata a:</a:t>
            </a:r>
            <a:br>
              <a:rPr lang="it-IT" cap="none" dirty="0" smtClean="0"/>
            </a:br>
            <a:r>
              <a:rPr lang="it-IT" cap="none" dirty="0" smtClean="0"/>
              <a:t/>
            </a:r>
            <a:br>
              <a:rPr lang="it-IT" cap="none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43148" y="4108867"/>
            <a:ext cx="5652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7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società quotate</a:t>
            </a:r>
          </a:p>
          <a:p>
            <a:pPr>
              <a:buFont typeface="Arial" pitchFamily="34" charset="0"/>
              <a:buChar char="•"/>
            </a:pPr>
            <a:r>
              <a:rPr lang="it-IT" sz="27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società controllate dalla PA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52500" y="1076326"/>
            <a:ext cx="70961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Siamo a Londra. Chris si sveglia, si alza e va in bagno. Si toglie il pigiama, lo butta sul pavimento, apre l’acqua della doccia e vi si infila sotto. Dopo una rapida </a:t>
            </a:r>
            <a:r>
              <a:rPr lang="it-IT" sz="2400" dirty="0" err="1" smtClean="0"/>
              <a:t>sciaquata</a:t>
            </a:r>
            <a:r>
              <a:rPr lang="it-IT" sz="2400" dirty="0" smtClean="0"/>
              <a:t> esce, si asciuga e mette il gel sul nuovo taglio di capelli. Si applica un po’ di crema idratante sul viso e va a vestirsi. Per oggi non c’è in programma niente di speciale: quindi jeans e maglietta vanno bene. L’unico dubbio è indossare i sandali o le scarpe da ginnastica.</a:t>
            </a:r>
          </a:p>
          <a:p>
            <a:r>
              <a:rPr lang="it-IT" sz="2400" dirty="0" smtClean="0"/>
              <a:t>Chris è un maschio o una </a:t>
            </a:r>
            <a:r>
              <a:rPr lang="it-IT" sz="2400" smtClean="0"/>
              <a:t>femmina?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9960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 l="11298" t="37561" r="15259" b="14753"/>
          <a:stretch>
            <a:fillRect/>
          </a:stretch>
        </p:blipFill>
        <p:spPr bwMode="auto">
          <a:xfrm>
            <a:off x="255319" y="914610"/>
            <a:ext cx="8222415" cy="333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13760"/>
            <a:ext cx="8229600" cy="66928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Componenti degli organi sociali delle società quotate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Gennaio 2010)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80819" y="5069567"/>
            <a:ext cx="264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Nello </a:t>
            </a:r>
            <a:r>
              <a:rPr lang="it-IT" sz="2400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specifico…</a:t>
            </a:r>
            <a:endParaRPr lang="it-IT" sz="2400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963" t="11847" r="8799" b="7496"/>
          <a:stretch>
            <a:fillRect/>
          </a:stretch>
        </p:blipFill>
        <p:spPr bwMode="auto">
          <a:xfrm>
            <a:off x="457200" y="1244036"/>
            <a:ext cx="7722919" cy="45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5320145" y="2529444"/>
            <a:ext cx="475013" cy="4987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602681" y="2529444"/>
            <a:ext cx="475013" cy="4987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12955" t="30857" r="3571" b="5714"/>
          <a:stretch>
            <a:fillRect/>
          </a:stretch>
        </p:blipFill>
        <p:spPr bwMode="auto">
          <a:xfrm>
            <a:off x="1895989" y="280076"/>
            <a:ext cx="6636789" cy="31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12500" t="23545" r="3344" b="12910"/>
          <a:stretch>
            <a:fillRect/>
          </a:stretch>
        </p:blipFill>
        <p:spPr bwMode="auto">
          <a:xfrm>
            <a:off x="180039" y="3479470"/>
            <a:ext cx="6844571" cy="323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71896" y="558140"/>
            <a:ext cx="1318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CDA, CDG, 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CDS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24610" y="4413754"/>
            <a:ext cx="13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Collegi Sindacali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11883" t="11688" r="16234" b="10000"/>
          <a:stretch>
            <a:fillRect/>
          </a:stretch>
        </p:blipFill>
        <p:spPr bwMode="auto">
          <a:xfrm>
            <a:off x="540684" y="567197"/>
            <a:ext cx="7588332" cy="516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32476" t="21962" r="11981" b="17910"/>
          <a:stretch>
            <a:fillRect/>
          </a:stretch>
        </p:blipFill>
        <p:spPr bwMode="auto">
          <a:xfrm>
            <a:off x="1302589" y="175646"/>
            <a:ext cx="5874646" cy="39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406101" y="4080308"/>
            <a:ext cx="4183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Fonte: CERVED 2012</a:t>
            </a:r>
            <a:endParaRPr lang="it-IT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23827" t="12000" r="20967" b="10000"/>
          <a:stretch>
            <a:fillRect/>
          </a:stretch>
        </p:blipFill>
        <p:spPr bwMode="auto">
          <a:xfrm>
            <a:off x="237506" y="914400"/>
            <a:ext cx="6436434" cy="56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673940" y="2371751"/>
            <a:ext cx="2064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Perché un eguale rappresentazione del Board?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21992" y="1086900"/>
            <a:ext cx="5210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Le politiche di genere</a:t>
            </a:r>
          </a:p>
          <a:p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nel contesto di </a:t>
            </a:r>
            <a:r>
              <a:rPr lang="it-IT" sz="3200" dirty="0" err="1" smtClean="0">
                <a:solidFill>
                  <a:schemeClr val="accent5">
                    <a:lumMod val="50000"/>
                  </a:schemeClr>
                </a:solidFill>
              </a:rPr>
              <a:t>CSR…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034" name="Picture 2" descr="http://www.triplepundit.com/wordpress/wp-content/uploads/2009/07/3bl-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325" y="2436961"/>
            <a:ext cx="3108347" cy="287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8313" y="309563"/>
            <a:ext cx="792162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Aft>
                <a:spcPct val="50000"/>
              </a:spcAft>
            </a:pPr>
            <a:r>
              <a:rPr lang="it-IT" sz="3600" b="1" dirty="0">
                <a:solidFill>
                  <a:schemeClr val="accent5">
                    <a:lumMod val="50000"/>
                  </a:schemeClr>
                </a:solidFill>
              </a:rPr>
              <a:t>Corporate Social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Responsibility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09015" y="954088"/>
            <a:ext cx="588645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ctr">
              <a:defRPr/>
            </a:pPr>
            <a:r>
              <a:rPr lang="it-IT" sz="3200" b="1" i="1" dirty="0">
                <a:solidFill>
                  <a:schemeClr val="accent5">
                    <a:lumMod val="50000"/>
                  </a:schemeClr>
                </a:solidFill>
              </a:rPr>
              <a:t>Secondo la Commissione Europea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</a:rPr>
              <a:t>(COM 2011/681)</a:t>
            </a:r>
          </a:p>
          <a:p>
            <a:pPr marL="273050" indent="-273050" algn="ctr">
              <a:defRPr/>
            </a:pPr>
            <a:endParaRPr lang="it-IT" sz="3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73050" indent="-273050" algn="ctr">
              <a:defRPr/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«La responsabilità delle imprese per il loro impatto sulla società»</a:t>
            </a:r>
          </a:p>
          <a:p>
            <a:pPr marL="273050" indent="-273050" algn="ctr">
              <a:defRPr/>
            </a:pP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73050" indent="-273050" algn="ctr">
              <a:defRPr/>
            </a:pPr>
            <a:r>
              <a:rPr lang="it-IT" sz="3200" b="1" i="1" dirty="0">
                <a:solidFill>
                  <a:schemeClr val="accent5">
                    <a:lumMod val="50000"/>
                  </a:schemeClr>
                </a:solidFill>
              </a:rPr>
              <a:t>Scopi individuati:</a:t>
            </a:r>
          </a:p>
          <a:p>
            <a:pPr marL="273050" indent="-273050">
              <a:buFontTx/>
              <a:buChar char="-"/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Massimizzare la creazione di valore condiviso per gli stakeholder</a:t>
            </a:r>
          </a:p>
          <a:p>
            <a:pPr marL="273050" indent="-273050">
              <a:buFontTx/>
              <a:buChar char="-"/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Identificare, prevedere e mitigare i possibili impatti negativi della propria attività</a:t>
            </a:r>
          </a:p>
          <a:p>
            <a:pPr>
              <a:buFont typeface="Arial" pitchFamily="34" charset="0"/>
              <a:buChar char="•"/>
              <a:defRPr/>
            </a:pP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95288" y="31000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it-IT" sz="2400" dirty="0"/>
              <a:t>Il perseguimento dei fini di lucro non può porsi in conflitto con il benessere delle persone che operano nell’impresa e con l’impresa</a:t>
            </a:r>
          </a:p>
        </p:txBody>
      </p:sp>
      <p:graphicFrame>
        <p:nvGraphicFramePr>
          <p:cNvPr id="1131" name="Diagramma 1130"/>
          <p:cNvGraphicFramePr/>
          <p:nvPr/>
        </p:nvGraphicFramePr>
        <p:xfrm>
          <a:off x="1005616" y="2383621"/>
          <a:ext cx="6806974" cy="436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995738" y="3500438"/>
            <a:ext cx="1296987" cy="1066800"/>
            <a:chOff x="64" y="913"/>
            <a:chExt cx="2576" cy="3096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109" y="2228"/>
              <a:ext cx="1531" cy="1665"/>
              <a:chOff x="1109" y="2228"/>
              <a:chExt cx="1531" cy="1665"/>
            </a:xfrm>
          </p:grpSpPr>
          <p:grpSp>
            <p:nvGrpSpPr>
              <p:cNvPr id="4" name="Group 44"/>
              <p:cNvGrpSpPr>
                <a:grpSpLocks/>
              </p:cNvGrpSpPr>
              <p:nvPr/>
            </p:nvGrpSpPr>
            <p:grpSpPr bwMode="auto">
              <a:xfrm>
                <a:off x="2141" y="2642"/>
                <a:ext cx="499" cy="1132"/>
                <a:chOff x="2141" y="2642"/>
                <a:chExt cx="499" cy="1132"/>
              </a:xfrm>
            </p:grpSpPr>
            <p:sp>
              <p:nvSpPr>
                <p:cNvPr id="1242" name="Freeform 45"/>
                <p:cNvSpPr>
                  <a:spLocks/>
                </p:cNvSpPr>
                <p:nvPr/>
              </p:nvSpPr>
              <p:spPr bwMode="auto">
                <a:xfrm>
                  <a:off x="2141" y="2642"/>
                  <a:ext cx="499" cy="1132"/>
                </a:xfrm>
                <a:custGeom>
                  <a:avLst/>
                  <a:gdLst>
                    <a:gd name="T0" fmla="*/ 150 w 499"/>
                    <a:gd name="T1" fmla="*/ 49 h 1132"/>
                    <a:gd name="T2" fmla="*/ 168 w 499"/>
                    <a:gd name="T3" fmla="*/ 31 h 1132"/>
                    <a:gd name="T4" fmla="*/ 191 w 499"/>
                    <a:gd name="T5" fmla="*/ 18 h 1132"/>
                    <a:gd name="T6" fmla="*/ 219 w 499"/>
                    <a:gd name="T7" fmla="*/ 3 h 1132"/>
                    <a:gd name="T8" fmla="*/ 246 w 499"/>
                    <a:gd name="T9" fmla="*/ 0 h 1132"/>
                    <a:gd name="T10" fmla="*/ 274 w 499"/>
                    <a:gd name="T11" fmla="*/ 0 h 1132"/>
                    <a:gd name="T12" fmla="*/ 298 w 499"/>
                    <a:gd name="T13" fmla="*/ 3 h 1132"/>
                    <a:gd name="T14" fmla="*/ 316 w 499"/>
                    <a:gd name="T15" fmla="*/ 10 h 1132"/>
                    <a:gd name="T16" fmla="*/ 338 w 499"/>
                    <a:gd name="T17" fmla="*/ 23 h 1132"/>
                    <a:gd name="T18" fmla="*/ 358 w 499"/>
                    <a:gd name="T19" fmla="*/ 40 h 1132"/>
                    <a:gd name="T20" fmla="*/ 367 w 499"/>
                    <a:gd name="T21" fmla="*/ 54 h 1132"/>
                    <a:gd name="T22" fmla="*/ 362 w 499"/>
                    <a:gd name="T23" fmla="*/ 118 h 1132"/>
                    <a:gd name="T24" fmla="*/ 360 w 499"/>
                    <a:gd name="T25" fmla="*/ 182 h 1132"/>
                    <a:gd name="T26" fmla="*/ 360 w 499"/>
                    <a:gd name="T27" fmla="*/ 243 h 1132"/>
                    <a:gd name="T28" fmla="*/ 360 w 499"/>
                    <a:gd name="T29" fmla="*/ 293 h 1132"/>
                    <a:gd name="T30" fmla="*/ 361 w 499"/>
                    <a:gd name="T31" fmla="*/ 340 h 1132"/>
                    <a:gd name="T32" fmla="*/ 365 w 499"/>
                    <a:gd name="T33" fmla="*/ 376 h 1132"/>
                    <a:gd name="T34" fmla="*/ 368 w 499"/>
                    <a:gd name="T35" fmla="*/ 410 h 1132"/>
                    <a:gd name="T36" fmla="*/ 372 w 499"/>
                    <a:gd name="T37" fmla="*/ 438 h 1132"/>
                    <a:gd name="T38" fmla="*/ 377 w 499"/>
                    <a:gd name="T39" fmla="*/ 471 h 1132"/>
                    <a:gd name="T40" fmla="*/ 382 w 499"/>
                    <a:gd name="T41" fmla="*/ 500 h 1132"/>
                    <a:gd name="T42" fmla="*/ 387 w 499"/>
                    <a:gd name="T43" fmla="*/ 525 h 1132"/>
                    <a:gd name="T44" fmla="*/ 398 w 499"/>
                    <a:gd name="T45" fmla="*/ 576 h 1132"/>
                    <a:gd name="T46" fmla="*/ 409 w 499"/>
                    <a:gd name="T47" fmla="*/ 631 h 1132"/>
                    <a:gd name="T48" fmla="*/ 427 w 499"/>
                    <a:gd name="T49" fmla="*/ 703 h 1132"/>
                    <a:gd name="T50" fmla="*/ 446 w 499"/>
                    <a:gd name="T51" fmla="*/ 776 h 1132"/>
                    <a:gd name="T52" fmla="*/ 466 w 499"/>
                    <a:gd name="T53" fmla="*/ 848 h 1132"/>
                    <a:gd name="T54" fmla="*/ 478 w 499"/>
                    <a:gd name="T55" fmla="*/ 890 h 1132"/>
                    <a:gd name="T56" fmla="*/ 498 w 499"/>
                    <a:gd name="T57" fmla="*/ 935 h 1132"/>
                    <a:gd name="T58" fmla="*/ 498 w 499"/>
                    <a:gd name="T59" fmla="*/ 1076 h 1132"/>
                    <a:gd name="T60" fmla="*/ 468 w 499"/>
                    <a:gd name="T61" fmla="*/ 1095 h 1132"/>
                    <a:gd name="T62" fmla="*/ 436 w 499"/>
                    <a:gd name="T63" fmla="*/ 1105 h 1132"/>
                    <a:gd name="T64" fmla="*/ 390 w 499"/>
                    <a:gd name="T65" fmla="*/ 1117 h 1132"/>
                    <a:gd name="T66" fmla="*/ 337 w 499"/>
                    <a:gd name="T67" fmla="*/ 1127 h 1132"/>
                    <a:gd name="T68" fmla="*/ 279 w 499"/>
                    <a:gd name="T69" fmla="*/ 1131 h 1132"/>
                    <a:gd name="T70" fmla="*/ 209 w 499"/>
                    <a:gd name="T71" fmla="*/ 1131 h 1132"/>
                    <a:gd name="T72" fmla="*/ 152 w 499"/>
                    <a:gd name="T73" fmla="*/ 1122 h 1132"/>
                    <a:gd name="T74" fmla="*/ 94 w 499"/>
                    <a:gd name="T75" fmla="*/ 1113 h 1132"/>
                    <a:gd name="T76" fmla="*/ 55 w 499"/>
                    <a:gd name="T77" fmla="*/ 1101 h 1132"/>
                    <a:gd name="T78" fmla="*/ 29 w 499"/>
                    <a:gd name="T79" fmla="*/ 1093 h 1132"/>
                    <a:gd name="T80" fmla="*/ 0 w 499"/>
                    <a:gd name="T81" fmla="*/ 1072 h 1132"/>
                    <a:gd name="T82" fmla="*/ 0 w 499"/>
                    <a:gd name="T83" fmla="*/ 935 h 1132"/>
                    <a:gd name="T84" fmla="*/ 13 w 499"/>
                    <a:gd name="T85" fmla="*/ 909 h 1132"/>
                    <a:gd name="T86" fmla="*/ 26 w 499"/>
                    <a:gd name="T87" fmla="*/ 866 h 1132"/>
                    <a:gd name="T88" fmla="*/ 41 w 499"/>
                    <a:gd name="T89" fmla="*/ 830 h 1132"/>
                    <a:gd name="T90" fmla="*/ 64 w 499"/>
                    <a:gd name="T91" fmla="*/ 762 h 1132"/>
                    <a:gd name="T92" fmla="*/ 79 w 499"/>
                    <a:gd name="T93" fmla="*/ 707 h 1132"/>
                    <a:gd name="T94" fmla="*/ 94 w 499"/>
                    <a:gd name="T95" fmla="*/ 653 h 1132"/>
                    <a:gd name="T96" fmla="*/ 110 w 499"/>
                    <a:gd name="T97" fmla="*/ 594 h 1132"/>
                    <a:gd name="T98" fmla="*/ 122 w 499"/>
                    <a:gd name="T99" fmla="*/ 535 h 1132"/>
                    <a:gd name="T100" fmla="*/ 136 w 499"/>
                    <a:gd name="T101" fmla="*/ 458 h 1132"/>
                    <a:gd name="T102" fmla="*/ 145 w 499"/>
                    <a:gd name="T103" fmla="*/ 394 h 1132"/>
                    <a:gd name="T104" fmla="*/ 151 w 499"/>
                    <a:gd name="T105" fmla="*/ 334 h 1132"/>
                    <a:gd name="T106" fmla="*/ 156 w 499"/>
                    <a:gd name="T107" fmla="*/ 277 h 1132"/>
                    <a:gd name="T108" fmla="*/ 158 w 499"/>
                    <a:gd name="T109" fmla="*/ 213 h 1132"/>
                    <a:gd name="T110" fmla="*/ 158 w 499"/>
                    <a:gd name="T111" fmla="*/ 154 h 1132"/>
                    <a:gd name="T112" fmla="*/ 156 w 499"/>
                    <a:gd name="T113" fmla="*/ 104 h 1132"/>
                    <a:gd name="T114" fmla="*/ 150 w 499"/>
                    <a:gd name="T115" fmla="*/ 49 h 11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99"/>
                    <a:gd name="T175" fmla="*/ 0 h 1132"/>
                    <a:gd name="T176" fmla="*/ 499 w 499"/>
                    <a:gd name="T177" fmla="*/ 1132 h 11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99" h="1132">
                      <a:moveTo>
                        <a:pt x="150" y="49"/>
                      </a:moveTo>
                      <a:lnTo>
                        <a:pt x="168" y="31"/>
                      </a:lnTo>
                      <a:lnTo>
                        <a:pt x="191" y="18"/>
                      </a:lnTo>
                      <a:lnTo>
                        <a:pt x="219" y="3"/>
                      </a:lnTo>
                      <a:lnTo>
                        <a:pt x="246" y="0"/>
                      </a:lnTo>
                      <a:lnTo>
                        <a:pt x="274" y="0"/>
                      </a:lnTo>
                      <a:lnTo>
                        <a:pt x="298" y="3"/>
                      </a:lnTo>
                      <a:lnTo>
                        <a:pt x="316" y="10"/>
                      </a:lnTo>
                      <a:lnTo>
                        <a:pt x="338" y="23"/>
                      </a:lnTo>
                      <a:lnTo>
                        <a:pt x="358" y="40"/>
                      </a:lnTo>
                      <a:lnTo>
                        <a:pt x="367" y="54"/>
                      </a:lnTo>
                      <a:lnTo>
                        <a:pt x="362" y="118"/>
                      </a:lnTo>
                      <a:lnTo>
                        <a:pt x="360" y="182"/>
                      </a:lnTo>
                      <a:lnTo>
                        <a:pt x="360" y="243"/>
                      </a:lnTo>
                      <a:lnTo>
                        <a:pt x="360" y="293"/>
                      </a:lnTo>
                      <a:lnTo>
                        <a:pt x="361" y="340"/>
                      </a:lnTo>
                      <a:lnTo>
                        <a:pt x="365" y="376"/>
                      </a:lnTo>
                      <a:lnTo>
                        <a:pt x="368" y="410"/>
                      </a:lnTo>
                      <a:lnTo>
                        <a:pt x="372" y="438"/>
                      </a:lnTo>
                      <a:lnTo>
                        <a:pt x="377" y="471"/>
                      </a:lnTo>
                      <a:lnTo>
                        <a:pt x="382" y="500"/>
                      </a:lnTo>
                      <a:lnTo>
                        <a:pt x="387" y="525"/>
                      </a:lnTo>
                      <a:lnTo>
                        <a:pt x="398" y="576"/>
                      </a:lnTo>
                      <a:lnTo>
                        <a:pt x="409" y="631"/>
                      </a:lnTo>
                      <a:lnTo>
                        <a:pt x="427" y="703"/>
                      </a:lnTo>
                      <a:lnTo>
                        <a:pt x="446" y="776"/>
                      </a:lnTo>
                      <a:lnTo>
                        <a:pt x="466" y="848"/>
                      </a:lnTo>
                      <a:lnTo>
                        <a:pt x="478" y="890"/>
                      </a:lnTo>
                      <a:lnTo>
                        <a:pt x="498" y="935"/>
                      </a:lnTo>
                      <a:lnTo>
                        <a:pt x="498" y="1076"/>
                      </a:lnTo>
                      <a:lnTo>
                        <a:pt x="468" y="1095"/>
                      </a:lnTo>
                      <a:lnTo>
                        <a:pt x="436" y="1105"/>
                      </a:lnTo>
                      <a:lnTo>
                        <a:pt x="390" y="1117"/>
                      </a:lnTo>
                      <a:lnTo>
                        <a:pt x="337" y="1127"/>
                      </a:lnTo>
                      <a:lnTo>
                        <a:pt x="279" y="1131"/>
                      </a:lnTo>
                      <a:lnTo>
                        <a:pt x="209" y="1131"/>
                      </a:lnTo>
                      <a:lnTo>
                        <a:pt x="152" y="1122"/>
                      </a:lnTo>
                      <a:lnTo>
                        <a:pt x="94" y="1113"/>
                      </a:lnTo>
                      <a:lnTo>
                        <a:pt x="55" y="1101"/>
                      </a:lnTo>
                      <a:lnTo>
                        <a:pt x="29" y="1093"/>
                      </a:lnTo>
                      <a:lnTo>
                        <a:pt x="0" y="1072"/>
                      </a:lnTo>
                      <a:lnTo>
                        <a:pt x="0" y="935"/>
                      </a:lnTo>
                      <a:lnTo>
                        <a:pt x="13" y="909"/>
                      </a:lnTo>
                      <a:lnTo>
                        <a:pt x="26" y="866"/>
                      </a:lnTo>
                      <a:lnTo>
                        <a:pt x="41" y="830"/>
                      </a:lnTo>
                      <a:lnTo>
                        <a:pt x="64" y="762"/>
                      </a:lnTo>
                      <a:lnTo>
                        <a:pt x="79" y="707"/>
                      </a:lnTo>
                      <a:lnTo>
                        <a:pt x="94" y="653"/>
                      </a:lnTo>
                      <a:lnTo>
                        <a:pt x="110" y="594"/>
                      </a:lnTo>
                      <a:lnTo>
                        <a:pt x="122" y="535"/>
                      </a:lnTo>
                      <a:lnTo>
                        <a:pt x="136" y="458"/>
                      </a:lnTo>
                      <a:lnTo>
                        <a:pt x="145" y="394"/>
                      </a:lnTo>
                      <a:lnTo>
                        <a:pt x="151" y="334"/>
                      </a:lnTo>
                      <a:lnTo>
                        <a:pt x="156" y="277"/>
                      </a:lnTo>
                      <a:lnTo>
                        <a:pt x="158" y="213"/>
                      </a:lnTo>
                      <a:lnTo>
                        <a:pt x="158" y="154"/>
                      </a:lnTo>
                      <a:lnTo>
                        <a:pt x="156" y="104"/>
                      </a:lnTo>
                      <a:lnTo>
                        <a:pt x="150" y="49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3" name="Freeform 46"/>
                <p:cNvSpPr>
                  <a:spLocks/>
                </p:cNvSpPr>
                <p:nvPr/>
              </p:nvSpPr>
              <p:spPr bwMode="auto">
                <a:xfrm>
                  <a:off x="2141" y="2642"/>
                  <a:ext cx="390" cy="1132"/>
                </a:xfrm>
                <a:custGeom>
                  <a:avLst/>
                  <a:gdLst>
                    <a:gd name="T0" fmla="*/ 149 w 390"/>
                    <a:gd name="T1" fmla="*/ 49 h 1132"/>
                    <a:gd name="T2" fmla="*/ 168 w 390"/>
                    <a:gd name="T3" fmla="*/ 31 h 1132"/>
                    <a:gd name="T4" fmla="*/ 191 w 390"/>
                    <a:gd name="T5" fmla="*/ 18 h 1132"/>
                    <a:gd name="T6" fmla="*/ 219 w 390"/>
                    <a:gd name="T7" fmla="*/ 3 h 1132"/>
                    <a:gd name="T8" fmla="*/ 246 w 390"/>
                    <a:gd name="T9" fmla="*/ 0 h 1132"/>
                    <a:gd name="T10" fmla="*/ 273 w 390"/>
                    <a:gd name="T11" fmla="*/ 0 h 1132"/>
                    <a:gd name="T12" fmla="*/ 297 w 390"/>
                    <a:gd name="T13" fmla="*/ 3 h 1132"/>
                    <a:gd name="T14" fmla="*/ 315 w 390"/>
                    <a:gd name="T15" fmla="*/ 10 h 1132"/>
                    <a:gd name="T16" fmla="*/ 313 w 390"/>
                    <a:gd name="T17" fmla="*/ 64 h 1132"/>
                    <a:gd name="T18" fmla="*/ 312 w 390"/>
                    <a:gd name="T19" fmla="*/ 115 h 1132"/>
                    <a:gd name="T20" fmla="*/ 310 w 390"/>
                    <a:gd name="T21" fmla="*/ 176 h 1132"/>
                    <a:gd name="T22" fmla="*/ 310 w 390"/>
                    <a:gd name="T23" fmla="*/ 239 h 1132"/>
                    <a:gd name="T24" fmla="*/ 310 w 390"/>
                    <a:gd name="T25" fmla="*/ 296 h 1132"/>
                    <a:gd name="T26" fmla="*/ 309 w 390"/>
                    <a:gd name="T27" fmla="*/ 356 h 1132"/>
                    <a:gd name="T28" fmla="*/ 310 w 390"/>
                    <a:gd name="T29" fmla="*/ 414 h 1132"/>
                    <a:gd name="T30" fmla="*/ 311 w 390"/>
                    <a:gd name="T31" fmla="*/ 460 h 1132"/>
                    <a:gd name="T32" fmla="*/ 313 w 390"/>
                    <a:gd name="T33" fmla="*/ 510 h 1132"/>
                    <a:gd name="T34" fmla="*/ 315 w 390"/>
                    <a:gd name="T35" fmla="*/ 557 h 1132"/>
                    <a:gd name="T36" fmla="*/ 318 w 390"/>
                    <a:gd name="T37" fmla="*/ 597 h 1132"/>
                    <a:gd name="T38" fmla="*/ 322 w 390"/>
                    <a:gd name="T39" fmla="*/ 642 h 1132"/>
                    <a:gd name="T40" fmla="*/ 324 w 390"/>
                    <a:gd name="T41" fmla="*/ 681 h 1132"/>
                    <a:gd name="T42" fmla="*/ 328 w 390"/>
                    <a:gd name="T43" fmla="*/ 721 h 1132"/>
                    <a:gd name="T44" fmla="*/ 334 w 390"/>
                    <a:gd name="T45" fmla="*/ 765 h 1132"/>
                    <a:gd name="T46" fmla="*/ 343 w 390"/>
                    <a:gd name="T47" fmla="*/ 801 h 1132"/>
                    <a:gd name="T48" fmla="*/ 356 w 390"/>
                    <a:gd name="T49" fmla="*/ 863 h 1132"/>
                    <a:gd name="T50" fmla="*/ 372 w 390"/>
                    <a:gd name="T51" fmla="*/ 939 h 1132"/>
                    <a:gd name="T52" fmla="*/ 384 w 390"/>
                    <a:gd name="T53" fmla="*/ 979 h 1132"/>
                    <a:gd name="T54" fmla="*/ 389 w 390"/>
                    <a:gd name="T55" fmla="*/ 1012 h 1132"/>
                    <a:gd name="T56" fmla="*/ 389 w 390"/>
                    <a:gd name="T57" fmla="*/ 1117 h 1132"/>
                    <a:gd name="T58" fmla="*/ 336 w 390"/>
                    <a:gd name="T59" fmla="*/ 1127 h 1132"/>
                    <a:gd name="T60" fmla="*/ 278 w 390"/>
                    <a:gd name="T61" fmla="*/ 1131 h 1132"/>
                    <a:gd name="T62" fmla="*/ 209 w 390"/>
                    <a:gd name="T63" fmla="*/ 1131 h 1132"/>
                    <a:gd name="T64" fmla="*/ 151 w 390"/>
                    <a:gd name="T65" fmla="*/ 1122 h 1132"/>
                    <a:gd name="T66" fmla="*/ 94 w 390"/>
                    <a:gd name="T67" fmla="*/ 1113 h 1132"/>
                    <a:gd name="T68" fmla="*/ 54 w 390"/>
                    <a:gd name="T69" fmla="*/ 1101 h 1132"/>
                    <a:gd name="T70" fmla="*/ 29 w 390"/>
                    <a:gd name="T71" fmla="*/ 1093 h 1132"/>
                    <a:gd name="T72" fmla="*/ 0 w 390"/>
                    <a:gd name="T73" fmla="*/ 1072 h 1132"/>
                    <a:gd name="T74" fmla="*/ 0 w 390"/>
                    <a:gd name="T75" fmla="*/ 935 h 1132"/>
                    <a:gd name="T76" fmla="*/ 13 w 390"/>
                    <a:gd name="T77" fmla="*/ 909 h 1132"/>
                    <a:gd name="T78" fmla="*/ 26 w 390"/>
                    <a:gd name="T79" fmla="*/ 866 h 1132"/>
                    <a:gd name="T80" fmla="*/ 40 w 390"/>
                    <a:gd name="T81" fmla="*/ 830 h 1132"/>
                    <a:gd name="T82" fmla="*/ 64 w 390"/>
                    <a:gd name="T83" fmla="*/ 762 h 1132"/>
                    <a:gd name="T84" fmla="*/ 79 w 390"/>
                    <a:gd name="T85" fmla="*/ 707 h 1132"/>
                    <a:gd name="T86" fmla="*/ 94 w 390"/>
                    <a:gd name="T87" fmla="*/ 653 h 1132"/>
                    <a:gd name="T88" fmla="*/ 109 w 390"/>
                    <a:gd name="T89" fmla="*/ 594 h 1132"/>
                    <a:gd name="T90" fmla="*/ 121 w 390"/>
                    <a:gd name="T91" fmla="*/ 535 h 1132"/>
                    <a:gd name="T92" fmla="*/ 135 w 390"/>
                    <a:gd name="T93" fmla="*/ 458 h 1132"/>
                    <a:gd name="T94" fmla="*/ 145 w 390"/>
                    <a:gd name="T95" fmla="*/ 394 h 1132"/>
                    <a:gd name="T96" fmla="*/ 151 w 390"/>
                    <a:gd name="T97" fmla="*/ 334 h 1132"/>
                    <a:gd name="T98" fmla="*/ 156 w 390"/>
                    <a:gd name="T99" fmla="*/ 277 h 1132"/>
                    <a:gd name="T100" fmla="*/ 158 w 390"/>
                    <a:gd name="T101" fmla="*/ 213 h 1132"/>
                    <a:gd name="T102" fmla="*/ 158 w 390"/>
                    <a:gd name="T103" fmla="*/ 154 h 1132"/>
                    <a:gd name="T104" fmla="*/ 156 w 390"/>
                    <a:gd name="T105" fmla="*/ 104 h 1132"/>
                    <a:gd name="T106" fmla="*/ 149 w 390"/>
                    <a:gd name="T107" fmla="*/ 49 h 113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90"/>
                    <a:gd name="T163" fmla="*/ 0 h 1132"/>
                    <a:gd name="T164" fmla="*/ 390 w 390"/>
                    <a:gd name="T165" fmla="*/ 1132 h 113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90" h="1132">
                      <a:moveTo>
                        <a:pt x="149" y="49"/>
                      </a:moveTo>
                      <a:lnTo>
                        <a:pt x="168" y="31"/>
                      </a:lnTo>
                      <a:lnTo>
                        <a:pt x="191" y="18"/>
                      </a:lnTo>
                      <a:lnTo>
                        <a:pt x="219" y="3"/>
                      </a:lnTo>
                      <a:lnTo>
                        <a:pt x="246" y="0"/>
                      </a:lnTo>
                      <a:lnTo>
                        <a:pt x="273" y="0"/>
                      </a:lnTo>
                      <a:lnTo>
                        <a:pt x="297" y="3"/>
                      </a:lnTo>
                      <a:lnTo>
                        <a:pt x="315" y="10"/>
                      </a:lnTo>
                      <a:lnTo>
                        <a:pt x="313" y="64"/>
                      </a:lnTo>
                      <a:lnTo>
                        <a:pt x="312" y="115"/>
                      </a:lnTo>
                      <a:lnTo>
                        <a:pt x="310" y="176"/>
                      </a:lnTo>
                      <a:lnTo>
                        <a:pt x="310" y="239"/>
                      </a:lnTo>
                      <a:lnTo>
                        <a:pt x="310" y="296"/>
                      </a:lnTo>
                      <a:lnTo>
                        <a:pt x="309" y="356"/>
                      </a:lnTo>
                      <a:lnTo>
                        <a:pt x="310" y="414"/>
                      </a:lnTo>
                      <a:lnTo>
                        <a:pt x="311" y="460"/>
                      </a:lnTo>
                      <a:lnTo>
                        <a:pt x="313" y="510"/>
                      </a:lnTo>
                      <a:lnTo>
                        <a:pt x="315" y="557"/>
                      </a:lnTo>
                      <a:lnTo>
                        <a:pt x="318" y="597"/>
                      </a:lnTo>
                      <a:lnTo>
                        <a:pt x="322" y="642"/>
                      </a:lnTo>
                      <a:lnTo>
                        <a:pt x="324" y="681"/>
                      </a:lnTo>
                      <a:lnTo>
                        <a:pt x="328" y="721"/>
                      </a:lnTo>
                      <a:lnTo>
                        <a:pt x="334" y="765"/>
                      </a:lnTo>
                      <a:lnTo>
                        <a:pt x="343" y="801"/>
                      </a:lnTo>
                      <a:lnTo>
                        <a:pt x="356" y="863"/>
                      </a:lnTo>
                      <a:lnTo>
                        <a:pt x="372" y="939"/>
                      </a:lnTo>
                      <a:lnTo>
                        <a:pt x="384" y="979"/>
                      </a:lnTo>
                      <a:lnTo>
                        <a:pt x="389" y="1012"/>
                      </a:lnTo>
                      <a:lnTo>
                        <a:pt x="389" y="1117"/>
                      </a:lnTo>
                      <a:lnTo>
                        <a:pt x="336" y="1127"/>
                      </a:lnTo>
                      <a:lnTo>
                        <a:pt x="278" y="1131"/>
                      </a:lnTo>
                      <a:lnTo>
                        <a:pt x="209" y="1131"/>
                      </a:lnTo>
                      <a:lnTo>
                        <a:pt x="151" y="1122"/>
                      </a:lnTo>
                      <a:lnTo>
                        <a:pt x="94" y="1113"/>
                      </a:lnTo>
                      <a:lnTo>
                        <a:pt x="54" y="1101"/>
                      </a:lnTo>
                      <a:lnTo>
                        <a:pt x="29" y="1093"/>
                      </a:lnTo>
                      <a:lnTo>
                        <a:pt x="0" y="1072"/>
                      </a:lnTo>
                      <a:lnTo>
                        <a:pt x="0" y="935"/>
                      </a:lnTo>
                      <a:lnTo>
                        <a:pt x="13" y="909"/>
                      </a:lnTo>
                      <a:lnTo>
                        <a:pt x="26" y="866"/>
                      </a:lnTo>
                      <a:lnTo>
                        <a:pt x="40" y="830"/>
                      </a:lnTo>
                      <a:lnTo>
                        <a:pt x="64" y="762"/>
                      </a:lnTo>
                      <a:lnTo>
                        <a:pt x="79" y="707"/>
                      </a:lnTo>
                      <a:lnTo>
                        <a:pt x="94" y="653"/>
                      </a:lnTo>
                      <a:lnTo>
                        <a:pt x="109" y="594"/>
                      </a:lnTo>
                      <a:lnTo>
                        <a:pt x="121" y="535"/>
                      </a:lnTo>
                      <a:lnTo>
                        <a:pt x="135" y="458"/>
                      </a:lnTo>
                      <a:lnTo>
                        <a:pt x="145" y="394"/>
                      </a:lnTo>
                      <a:lnTo>
                        <a:pt x="151" y="334"/>
                      </a:lnTo>
                      <a:lnTo>
                        <a:pt x="156" y="277"/>
                      </a:lnTo>
                      <a:lnTo>
                        <a:pt x="158" y="213"/>
                      </a:lnTo>
                      <a:lnTo>
                        <a:pt x="158" y="154"/>
                      </a:lnTo>
                      <a:lnTo>
                        <a:pt x="156" y="104"/>
                      </a:lnTo>
                      <a:lnTo>
                        <a:pt x="149" y="49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5" name="Group 47"/>
              <p:cNvGrpSpPr>
                <a:grpSpLocks/>
              </p:cNvGrpSpPr>
              <p:nvPr/>
            </p:nvGrpSpPr>
            <p:grpSpPr bwMode="auto">
              <a:xfrm>
                <a:off x="1688" y="2425"/>
                <a:ext cx="622" cy="1408"/>
                <a:chOff x="1688" y="2425"/>
                <a:chExt cx="622" cy="1408"/>
              </a:xfrm>
            </p:grpSpPr>
            <p:sp>
              <p:nvSpPr>
                <p:cNvPr id="1240" name="Freeform 48"/>
                <p:cNvSpPr>
                  <a:spLocks/>
                </p:cNvSpPr>
                <p:nvPr/>
              </p:nvSpPr>
              <p:spPr bwMode="auto">
                <a:xfrm>
                  <a:off x="1688" y="2425"/>
                  <a:ext cx="622" cy="1408"/>
                </a:xfrm>
                <a:custGeom>
                  <a:avLst/>
                  <a:gdLst>
                    <a:gd name="T0" fmla="*/ 186 w 622"/>
                    <a:gd name="T1" fmla="*/ 63 h 1408"/>
                    <a:gd name="T2" fmla="*/ 210 w 622"/>
                    <a:gd name="T3" fmla="*/ 41 h 1408"/>
                    <a:gd name="T4" fmla="*/ 238 w 622"/>
                    <a:gd name="T5" fmla="*/ 24 h 1408"/>
                    <a:gd name="T6" fmla="*/ 272 w 622"/>
                    <a:gd name="T7" fmla="*/ 6 h 1408"/>
                    <a:gd name="T8" fmla="*/ 307 w 622"/>
                    <a:gd name="T9" fmla="*/ 0 h 1408"/>
                    <a:gd name="T10" fmla="*/ 342 w 622"/>
                    <a:gd name="T11" fmla="*/ 0 h 1408"/>
                    <a:gd name="T12" fmla="*/ 371 w 622"/>
                    <a:gd name="T13" fmla="*/ 5 h 1408"/>
                    <a:gd name="T14" fmla="*/ 393 w 622"/>
                    <a:gd name="T15" fmla="*/ 14 h 1408"/>
                    <a:gd name="T16" fmla="*/ 421 w 622"/>
                    <a:gd name="T17" fmla="*/ 31 h 1408"/>
                    <a:gd name="T18" fmla="*/ 445 w 622"/>
                    <a:gd name="T19" fmla="*/ 51 h 1408"/>
                    <a:gd name="T20" fmla="*/ 457 w 622"/>
                    <a:gd name="T21" fmla="*/ 68 h 1408"/>
                    <a:gd name="T22" fmla="*/ 451 w 622"/>
                    <a:gd name="T23" fmla="*/ 148 h 1408"/>
                    <a:gd name="T24" fmla="*/ 448 w 622"/>
                    <a:gd name="T25" fmla="*/ 227 h 1408"/>
                    <a:gd name="T26" fmla="*/ 448 w 622"/>
                    <a:gd name="T27" fmla="*/ 304 h 1408"/>
                    <a:gd name="T28" fmla="*/ 448 w 622"/>
                    <a:gd name="T29" fmla="*/ 367 h 1408"/>
                    <a:gd name="T30" fmla="*/ 450 w 622"/>
                    <a:gd name="T31" fmla="*/ 424 h 1408"/>
                    <a:gd name="T32" fmla="*/ 454 w 622"/>
                    <a:gd name="T33" fmla="*/ 469 h 1408"/>
                    <a:gd name="T34" fmla="*/ 458 w 622"/>
                    <a:gd name="T35" fmla="*/ 511 h 1408"/>
                    <a:gd name="T36" fmla="*/ 463 w 622"/>
                    <a:gd name="T37" fmla="*/ 545 h 1408"/>
                    <a:gd name="T38" fmla="*/ 470 w 622"/>
                    <a:gd name="T39" fmla="*/ 586 h 1408"/>
                    <a:gd name="T40" fmla="*/ 476 w 622"/>
                    <a:gd name="T41" fmla="*/ 622 h 1408"/>
                    <a:gd name="T42" fmla="*/ 482 w 622"/>
                    <a:gd name="T43" fmla="*/ 655 h 1408"/>
                    <a:gd name="T44" fmla="*/ 495 w 622"/>
                    <a:gd name="T45" fmla="*/ 717 h 1408"/>
                    <a:gd name="T46" fmla="*/ 510 w 622"/>
                    <a:gd name="T47" fmla="*/ 785 h 1408"/>
                    <a:gd name="T48" fmla="*/ 532 w 622"/>
                    <a:gd name="T49" fmla="*/ 874 h 1408"/>
                    <a:gd name="T50" fmla="*/ 555 w 622"/>
                    <a:gd name="T51" fmla="*/ 965 h 1408"/>
                    <a:gd name="T52" fmla="*/ 580 w 622"/>
                    <a:gd name="T53" fmla="*/ 1055 h 1408"/>
                    <a:gd name="T54" fmla="*/ 595 w 622"/>
                    <a:gd name="T55" fmla="*/ 1107 h 1408"/>
                    <a:gd name="T56" fmla="*/ 621 w 622"/>
                    <a:gd name="T57" fmla="*/ 1164 h 1408"/>
                    <a:gd name="T58" fmla="*/ 621 w 622"/>
                    <a:gd name="T59" fmla="*/ 1338 h 1408"/>
                    <a:gd name="T60" fmla="*/ 583 w 622"/>
                    <a:gd name="T61" fmla="*/ 1362 h 1408"/>
                    <a:gd name="T62" fmla="*/ 543 w 622"/>
                    <a:gd name="T63" fmla="*/ 1374 h 1408"/>
                    <a:gd name="T64" fmla="*/ 485 w 622"/>
                    <a:gd name="T65" fmla="*/ 1389 h 1408"/>
                    <a:gd name="T66" fmla="*/ 420 w 622"/>
                    <a:gd name="T67" fmla="*/ 1401 h 1408"/>
                    <a:gd name="T68" fmla="*/ 347 w 622"/>
                    <a:gd name="T69" fmla="*/ 1407 h 1408"/>
                    <a:gd name="T70" fmla="*/ 261 w 622"/>
                    <a:gd name="T71" fmla="*/ 1407 h 1408"/>
                    <a:gd name="T72" fmla="*/ 189 w 622"/>
                    <a:gd name="T73" fmla="*/ 1396 h 1408"/>
                    <a:gd name="T74" fmla="*/ 118 w 622"/>
                    <a:gd name="T75" fmla="*/ 1384 h 1408"/>
                    <a:gd name="T76" fmla="*/ 68 w 622"/>
                    <a:gd name="T77" fmla="*/ 1368 h 1408"/>
                    <a:gd name="T78" fmla="*/ 37 w 622"/>
                    <a:gd name="T79" fmla="*/ 1361 h 1408"/>
                    <a:gd name="T80" fmla="*/ 0 w 622"/>
                    <a:gd name="T81" fmla="*/ 1332 h 1408"/>
                    <a:gd name="T82" fmla="*/ 0 w 622"/>
                    <a:gd name="T83" fmla="*/ 1164 h 1408"/>
                    <a:gd name="T84" fmla="*/ 17 w 622"/>
                    <a:gd name="T85" fmla="*/ 1129 h 1408"/>
                    <a:gd name="T86" fmla="*/ 34 w 622"/>
                    <a:gd name="T87" fmla="*/ 1078 h 1408"/>
                    <a:gd name="T88" fmla="*/ 51 w 622"/>
                    <a:gd name="T89" fmla="*/ 1033 h 1408"/>
                    <a:gd name="T90" fmla="*/ 80 w 622"/>
                    <a:gd name="T91" fmla="*/ 949 h 1408"/>
                    <a:gd name="T92" fmla="*/ 100 w 622"/>
                    <a:gd name="T93" fmla="*/ 880 h 1408"/>
                    <a:gd name="T94" fmla="*/ 118 w 622"/>
                    <a:gd name="T95" fmla="*/ 812 h 1408"/>
                    <a:gd name="T96" fmla="*/ 137 w 622"/>
                    <a:gd name="T97" fmla="*/ 741 h 1408"/>
                    <a:gd name="T98" fmla="*/ 151 w 622"/>
                    <a:gd name="T99" fmla="*/ 667 h 1408"/>
                    <a:gd name="T100" fmla="*/ 169 w 622"/>
                    <a:gd name="T101" fmla="*/ 571 h 1408"/>
                    <a:gd name="T102" fmla="*/ 182 w 622"/>
                    <a:gd name="T103" fmla="*/ 489 h 1408"/>
                    <a:gd name="T104" fmla="*/ 188 w 622"/>
                    <a:gd name="T105" fmla="*/ 417 h 1408"/>
                    <a:gd name="T106" fmla="*/ 194 w 622"/>
                    <a:gd name="T107" fmla="*/ 345 h 1408"/>
                    <a:gd name="T108" fmla="*/ 198 w 622"/>
                    <a:gd name="T109" fmla="*/ 267 h 1408"/>
                    <a:gd name="T110" fmla="*/ 198 w 622"/>
                    <a:gd name="T111" fmla="*/ 192 h 1408"/>
                    <a:gd name="T112" fmla="*/ 195 w 622"/>
                    <a:gd name="T113" fmla="*/ 130 h 1408"/>
                    <a:gd name="T114" fmla="*/ 186 w 622"/>
                    <a:gd name="T115" fmla="*/ 63 h 14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2"/>
                    <a:gd name="T175" fmla="*/ 0 h 1408"/>
                    <a:gd name="T176" fmla="*/ 622 w 622"/>
                    <a:gd name="T177" fmla="*/ 1408 h 140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2" h="1408">
                      <a:moveTo>
                        <a:pt x="186" y="63"/>
                      </a:moveTo>
                      <a:lnTo>
                        <a:pt x="210" y="41"/>
                      </a:lnTo>
                      <a:lnTo>
                        <a:pt x="238" y="24"/>
                      </a:lnTo>
                      <a:lnTo>
                        <a:pt x="272" y="6"/>
                      </a:lnTo>
                      <a:lnTo>
                        <a:pt x="307" y="0"/>
                      </a:lnTo>
                      <a:lnTo>
                        <a:pt x="342" y="0"/>
                      </a:lnTo>
                      <a:lnTo>
                        <a:pt x="371" y="5"/>
                      </a:lnTo>
                      <a:lnTo>
                        <a:pt x="393" y="14"/>
                      </a:lnTo>
                      <a:lnTo>
                        <a:pt x="421" y="31"/>
                      </a:lnTo>
                      <a:lnTo>
                        <a:pt x="445" y="51"/>
                      </a:lnTo>
                      <a:lnTo>
                        <a:pt x="457" y="68"/>
                      </a:lnTo>
                      <a:lnTo>
                        <a:pt x="451" y="148"/>
                      </a:lnTo>
                      <a:lnTo>
                        <a:pt x="448" y="227"/>
                      </a:lnTo>
                      <a:lnTo>
                        <a:pt x="448" y="304"/>
                      </a:lnTo>
                      <a:lnTo>
                        <a:pt x="448" y="367"/>
                      </a:lnTo>
                      <a:lnTo>
                        <a:pt x="450" y="424"/>
                      </a:lnTo>
                      <a:lnTo>
                        <a:pt x="454" y="469"/>
                      </a:lnTo>
                      <a:lnTo>
                        <a:pt x="458" y="511"/>
                      </a:lnTo>
                      <a:lnTo>
                        <a:pt x="463" y="545"/>
                      </a:lnTo>
                      <a:lnTo>
                        <a:pt x="470" y="586"/>
                      </a:lnTo>
                      <a:lnTo>
                        <a:pt x="476" y="622"/>
                      </a:lnTo>
                      <a:lnTo>
                        <a:pt x="482" y="655"/>
                      </a:lnTo>
                      <a:lnTo>
                        <a:pt x="495" y="717"/>
                      </a:lnTo>
                      <a:lnTo>
                        <a:pt x="510" y="785"/>
                      </a:lnTo>
                      <a:lnTo>
                        <a:pt x="532" y="874"/>
                      </a:lnTo>
                      <a:lnTo>
                        <a:pt x="555" y="965"/>
                      </a:lnTo>
                      <a:lnTo>
                        <a:pt x="580" y="1055"/>
                      </a:lnTo>
                      <a:lnTo>
                        <a:pt x="595" y="1107"/>
                      </a:lnTo>
                      <a:lnTo>
                        <a:pt x="621" y="1164"/>
                      </a:lnTo>
                      <a:lnTo>
                        <a:pt x="621" y="1338"/>
                      </a:lnTo>
                      <a:lnTo>
                        <a:pt x="583" y="1362"/>
                      </a:lnTo>
                      <a:lnTo>
                        <a:pt x="543" y="1374"/>
                      </a:lnTo>
                      <a:lnTo>
                        <a:pt x="485" y="1389"/>
                      </a:lnTo>
                      <a:lnTo>
                        <a:pt x="420" y="1401"/>
                      </a:lnTo>
                      <a:lnTo>
                        <a:pt x="347" y="1407"/>
                      </a:lnTo>
                      <a:lnTo>
                        <a:pt x="261" y="1407"/>
                      </a:lnTo>
                      <a:lnTo>
                        <a:pt x="189" y="1396"/>
                      </a:lnTo>
                      <a:lnTo>
                        <a:pt x="118" y="1384"/>
                      </a:lnTo>
                      <a:lnTo>
                        <a:pt x="68" y="1368"/>
                      </a:lnTo>
                      <a:lnTo>
                        <a:pt x="37" y="1361"/>
                      </a:lnTo>
                      <a:lnTo>
                        <a:pt x="0" y="1332"/>
                      </a:lnTo>
                      <a:lnTo>
                        <a:pt x="0" y="1164"/>
                      </a:lnTo>
                      <a:lnTo>
                        <a:pt x="17" y="1129"/>
                      </a:lnTo>
                      <a:lnTo>
                        <a:pt x="34" y="1078"/>
                      </a:lnTo>
                      <a:lnTo>
                        <a:pt x="51" y="1033"/>
                      </a:lnTo>
                      <a:lnTo>
                        <a:pt x="80" y="949"/>
                      </a:lnTo>
                      <a:lnTo>
                        <a:pt x="100" y="880"/>
                      </a:lnTo>
                      <a:lnTo>
                        <a:pt x="118" y="812"/>
                      </a:lnTo>
                      <a:lnTo>
                        <a:pt x="137" y="741"/>
                      </a:lnTo>
                      <a:lnTo>
                        <a:pt x="151" y="667"/>
                      </a:lnTo>
                      <a:lnTo>
                        <a:pt x="169" y="571"/>
                      </a:lnTo>
                      <a:lnTo>
                        <a:pt x="182" y="489"/>
                      </a:lnTo>
                      <a:lnTo>
                        <a:pt x="188" y="417"/>
                      </a:lnTo>
                      <a:lnTo>
                        <a:pt x="194" y="345"/>
                      </a:lnTo>
                      <a:lnTo>
                        <a:pt x="198" y="267"/>
                      </a:lnTo>
                      <a:lnTo>
                        <a:pt x="198" y="192"/>
                      </a:lnTo>
                      <a:lnTo>
                        <a:pt x="195" y="130"/>
                      </a:lnTo>
                      <a:lnTo>
                        <a:pt x="186" y="63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1" name="Freeform 49"/>
                <p:cNvSpPr>
                  <a:spLocks/>
                </p:cNvSpPr>
                <p:nvPr/>
              </p:nvSpPr>
              <p:spPr bwMode="auto">
                <a:xfrm>
                  <a:off x="1688" y="2425"/>
                  <a:ext cx="486" cy="1408"/>
                </a:xfrm>
                <a:custGeom>
                  <a:avLst/>
                  <a:gdLst>
                    <a:gd name="T0" fmla="*/ 186 w 486"/>
                    <a:gd name="T1" fmla="*/ 63 h 1408"/>
                    <a:gd name="T2" fmla="*/ 210 w 486"/>
                    <a:gd name="T3" fmla="*/ 41 h 1408"/>
                    <a:gd name="T4" fmla="*/ 238 w 486"/>
                    <a:gd name="T5" fmla="*/ 24 h 1408"/>
                    <a:gd name="T6" fmla="*/ 272 w 486"/>
                    <a:gd name="T7" fmla="*/ 6 h 1408"/>
                    <a:gd name="T8" fmla="*/ 307 w 486"/>
                    <a:gd name="T9" fmla="*/ 0 h 1408"/>
                    <a:gd name="T10" fmla="*/ 341 w 486"/>
                    <a:gd name="T11" fmla="*/ 0 h 1408"/>
                    <a:gd name="T12" fmla="*/ 371 w 486"/>
                    <a:gd name="T13" fmla="*/ 5 h 1408"/>
                    <a:gd name="T14" fmla="*/ 393 w 486"/>
                    <a:gd name="T15" fmla="*/ 14 h 1408"/>
                    <a:gd name="T16" fmla="*/ 391 w 486"/>
                    <a:gd name="T17" fmla="*/ 81 h 1408"/>
                    <a:gd name="T18" fmla="*/ 389 w 486"/>
                    <a:gd name="T19" fmla="*/ 144 h 1408"/>
                    <a:gd name="T20" fmla="*/ 387 w 486"/>
                    <a:gd name="T21" fmla="*/ 220 h 1408"/>
                    <a:gd name="T22" fmla="*/ 386 w 486"/>
                    <a:gd name="T23" fmla="*/ 298 h 1408"/>
                    <a:gd name="T24" fmla="*/ 386 w 486"/>
                    <a:gd name="T25" fmla="*/ 371 h 1408"/>
                    <a:gd name="T26" fmla="*/ 386 w 486"/>
                    <a:gd name="T27" fmla="*/ 444 h 1408"/>
                    <a:gd name="T28" fmla="*/ 387 w 486"/>
                    <a:gd name="T29" fmla="*/ 514 h 1408"/>
                    <a:gd name="T30" fmla="*/ 389 w 486"/>
                    <a:gd name="T31" fmla="*/ 572 h 1408"/>
                    <a:gd name="T32" fmla="*/ 392 w 486"/>
                    <a:gd name="T33" fmla="*/ 636 h 1408"/>
                    <a:gd name="T34" fmla="*/ 394 w 486"/>
                    <a:gd name="T35" fmla="*/ 693 h 1408"/>
                    <a:gd name="T36" fmla="*/ 396 w 486"/>
                    <a:gd name="T37" fmla="*/ 744 h 1408"/>
                    <a:gd name="T38" fmla="*/ 401 w 486"/>
                    <a:gd name="T39" fmla="*/ 800 h 1408"/>
                    <a:gd name="T40" fmla="*/ 405 w 486"/>
                    <a:gd name="T41" fmla="*/ 847 h 1408"/>
                    <a:gd name="T42" fmla="*/ 410 w 486"/>
                    <a:gd name="T43" fmla="*/ 898 h 1408"/>
                    <a:gd name="T44" fmla="*/ 417 w 486"/>
                    <a:gd name="T45" fmla="*/ 950 h 1408"/>
                    <a:gd name="T46" fmla="*/ 427 w 486"/>
                    <a:gd name="T47" fmla="*/ 996 h 1408"/>
                    <a:gd name="T48" fmla="*/ 445 w 486"/>
                    <a:gd name="T49" fmla="*/ 1073 h 1408"/>
                    <a:gd name="T50" fmla="*/ 464 w 486"/>
                    <a:gd name="T51" fmla="*/ 1167 h 1408"/>
                    <a:gd name="T52" fmla="*/ 479 w 486"/>
                    <a:gd name="T53" fmla="*/ 1218 h 1408"/>
                    <a:gd name="T54" fmla="*/ 485 w 486"/>
                    <a:gd name="T55" fmla="*/ 1259 h 1408"/>
                    <a:gd name="T56" fmla="*/ 485 w 486"/>
                    <a:gd name="T57" fmla="*/ 1389 h 1408"/>
                    <a:gd name="T58" fmla="*/ 420 w 486"/>
                    <a:gd name="T59" fmla="*/ 1401 h 1408"/>
                    <a:gd name="T60" fmla="*/ 347 w 486"/>
                    <a:gd name="T61" fmla="*/ 1407 h 1408"/>
                    <a:gd name="T62" fmla="*/ 261 w 486"/>
                    <a:gd name="T63" fmla="*/ 1407 h 1408"/>
                    <a:gd name="T64" fmla="*/ 189 w 486"/>
                    <a:gd name="T65" fmla="*/ 1396 h 1408"/>
                    <a:gd name="T66" fmla="*/ 118 w 486"/>
                    <a:gd name="T67" fmla="*/ 1384 h 1408"/>
                    <a:gd name="T68" fmla="*/ 68 w 486"/>
                    <a:gd name="T69" fmla="*/ 1368 h 1408"/>
                    <a:gd name="T70" fmla="*/ 37 w 486"/>
                    <a:gd name="T71" fmla="*/ 1361 h 1408"/>
                    <a:gd name="T72" fmla="*/ 0 w 486"/>
                    <a:gd name="T73" fmla="*/ 1332 h 1408"/>
                    <a:gd name="T74" fmla="*/ 0 w 486"/>
                    <a:gd name="T75" fmla="*/ 1164 h 1408"/>
                    <a:gd name="T76" fmla="*/ 17 w 486"/>
                    <a:gd name="T77" fmla="*/ 1129 h 1408"/>
                    <a:gd name="T78" fmla="*/ 34 w 486"/>
                    <a:gd name="T79" fmla="*/ 1078 h 1408"/>
                    <a:gd name="T80" fmla="*/ 51 w 486"/>
                    <a:gd name="T81" fmla="*/ 1033 h 1408"/>
                    <a:gd name="T82" fmla="*/ 80 w 486"/>
                    <a:gd name="T83" fmla="*/ 949 h 1408"/>
                    <a:gd name="T84" fmla="*/ 100 w 486"/>
                    <a:gd name="T85" fmla="*/ 880 h 1408"/>
                    <a:gd name="T86" fmla="*/ 118 w 486"/>
                    <a:gd name="T87" fmla="*/ 812 h 1408"/>
                    <a:gd name="T88" fmla="*/ 137 w 486"/>
                    <a:gd name="T89" fmla="*/ 741 h 1408"/>
                    <a:gd name="T90" fmla="*/ 151 w 486"/>
                    <a:gd name="T91" fmla="*/ 667 h 1408"/>
                    <a:gd name="T92" fmla="*/ 169 w 486"/>
                    <a:gd name="T93" fmla="*/ 571 h 1408"/>
                    <a:gd name="T94" fmla="*/ 182 w 486"/>
                    <a:gd name="T95" fmla="*/ 489 h 1408"/>
                    <a:gd name="T96" fmla="*/ 188 w 486"/>
                    <a:gd name="T97" fmla="*/ 417 h 1408"/>
                    <a:gd name="T98" fmla="*/ 194 w 486"/>
                    <a:gd name="T99" fmla="*/ 345 h 1408"/>
                    <a:gd name="T100" fmla="*/ 198 w 486"/>
                    <a:gd name="T101" fmla="*/ 267 h 1408"/>
                    <a:gd name="T102" fmla="*/ 198 w 486"/>
                    <a:gd name="T103" fmla="*/ 192 h 1408"/>
                    <a:gd name="T104" fmla="*/ 195 w 486"/>
                    <a:gd name="T105" fmla="*/ 130 h 1408"/>
                    <a:gd name="T106" fmla="*/ 186 w 486"/>
                    <a:gd name="T107" fmla="*/ 63 h 140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86"/>
                    <a:gd name="T163" fmla="*/ 0 h 1408"/>
                    <a:gd name="T164" fmla="*/ 486 w 486"/>
                    <a:gd name="T165" fmla="*/ 1408 h 140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86" h="1408">
                      <a:moveTo>
                        <a:pt x="186" y="63"/>
                      </a:moveTo>
                      <a:lnTo>
                        <a:pt x="210" y="41"/>
                      </a:lnTo>
                      <a:lnTo>
                        <a:pt x="238" y="24"/>
                      </a:lnTo>
                      <a:lnTo>
                        <a:pt x="272" y="6"/>
                      </a:lnTo>
                      <a:lnTo>
                        <a:pt x="307" y="0"/>
                      </a:lnTo>
                      <a:lnTo>
                        <a:pt x="341" y="0"/>
                      </a:lnTo>
                      <a:lnTo>
                        <a:pt x="371" y="5"/>
                      </a:lnTo>
                      <a:lnTo>
                        <a:pt x="393" y="14"/>
                      </a:lnTo>
                      <a:lnTo>
                        <a:pt x="391" y="81"/>
                      </a:lnTo>
                      <a:lnTo>
                        <a:pt x="389" y="144"/>
                      </a:lnTo>
                      <a:lnTo>
                        <a:pt x="387" y="220"/>
                      </a:lnTo>
                      <a:lnTo>
                        <a:pt x="386" y="298"/>
                      </a:lnTo>
                      <a:lnTo>
                        <a:pt x="386" y="371"/>
                      </a:lnTo>
                      <a:lnTo>
                        <a:pt x="386" y="444"/>
                      </a:lnTo>
                      <a:lnTo>
                        <a:pt x="387" y="514"/>
                      </a:lnTo>
                      <a:lnTo>
                        <a:pt x="389" y="572"/>
                      </a:lnTo>
                      <a:lnTo>
                        <a:pt x="392" y="636"/>
                      </a:lnTo>
                      <a:lnTo>
                        <a:pt x="394" y="693"/>
                      </a:lnTo>
                      <a:lnTo>
                        <a:pt x="396" y="744"/>
                      </a:lnTo>
                      <a:lnTo>
                        <a:pt x="401" y="800"/>
                      </a:lnTo>
                      <a:lnTo>
                        <a:pt x="405" y="847"/>
                      </a:lnTo>
                      <a:lnTo>
                        <a:pt x="410" y="898"/>
                      </a:lnTo>
                      <a:lnTo>
                        <a:pt x="417" y="950"/>
                      </a:lnTo>
                      <a:lnTo>
                        <a:pt x="427" y="996"/>
                      </a:lnTo>
                      <a:lnTo>
                        <a:pt x="445" y="1073"/>
                      </a:lnTo>
                      <a:lnTo>
                        <a:pt x="464" y="1167"/>
                      </a:lnTo>
                      <a:lnTo>
                        <a:pt x="479" y="1218"/>
                      </a:lnTo>
                      <a:lnTo>
                        <a:pt x="485" y="1259"/>
                      </a:lnTo>
                      <a:lnTo>
                        <a:pt x="485" y="1389"/>
                      </a:lnTo>
                      <a:lnTo>
                        <a:pt x="420" y="1401"/>
                      </a:lnTo>
                      <a:lnTo>
                        <a:pt x="347" y="1407"/>
                      </a:lnTo>
                      <a:lnTo>
                        <a:pt x="261" y="1407"/>
                      </a:lnTo>
                      <a:lnTo>
                        <a:pt x="189" y="1396"/>
                      </a:lnTo>
                      <a:lnTo>
                        <a:pt x="118" y="1384"/>
                      </a:lnTo>
                      <a:lnTo>
                        <a:pt x="68" y="1368"/>
                      </a:lnTo>
                      <a:lnTo>
                        <a:pt x="37" y="1361"/>
                      </a:lnTo>
                      <a:lnTo>
                        <a:pt x="0" y="1332"/>
                      </a:lnTo>
                      <a:lnTo>
                        <a:pt x="0" y="1164"/>
                      </a:lnTo>
                      <a:lnTo>
                        <a:pt x="17" y="1129"/>
                      </a:lnTo>
                      <a:lnTo>
                        <a:pt x="34" y="1078"/>
                      </a:lnTo>
                      <a:lnTo>
                        <a:pt x="51" y="1033"/>
                      </a:lnTo>
                      <a:lnTo>
                        <a:pt x="80" y="949"/>
                      </a:lnTo>
                      <a:lnTo>
                        <a:pt x="100" y="880"/>
                      </a:lnTo>
                      <a:lnTo>
                        <a:pt x="118" y="812"/>
                      </a:lnTo>
                      <a:lnTo>
                        <a:pt x="137" y="741"/>
                      </a:lnTo>
                      <a:lnTo>
                        <a:pt x="151" y="667"/>
                      </a:lnTo>
                      <a:lnTo>
                        <a:pt x="169" y="571"/>
                      </a:lnTo>
                      <a:lnTo>
                        <a:pt x="182" y="489"/>
                      </a:lnTo>
                      <a:lnTo>
                        <a:pt x="188" y="417"/>
                      </a:lnTo>
                      <a:lnTo>
                        <a:pt x="194" y="345"/>
                      </a:lnTo>
                      <a:lnTo>
                        <a:pt x="198" y="267"/>
                      </a:lnTo>
                      <a:lnTo>
                        <a:pt x="198" y="192"/>
                      </a:lnTo>
                      <a:lnTo>
                        <a:pt x="195" y="130"/>
                      </a:lnTo>
                      <a:lnTo>
                        <a:pt x="186" y="63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6" name="Group 50"/>
              <p:cNvGrpSpPr>
                <a:grpSpLocks/>
              </p:cNvGrpSpPr>
              <p:nvPr/>
            </p:nvGrpSpPr>
            <p:grpSpPr bwMode="auto">
              <a:xfrm>
                <a:off x="1109" y="2228"/>
                <a:ext cx="740" cy="1665"/>
                <a:chOff x="1109" y="2228"/>
                <a:chExt cx="740" cy="1665"/>
              </a:xfrm>
            </p:grpSpPr>
            <p:sp>
              <p:nvSpPr>
                <p:cNvPr id="1238" name="Freeform 51"/>
                <p:cNvSpPr>
                  <a:spLocks/>
                </p:cNvSpPr>
                <p:nvPr/>
              </p:nvSpPr>
              <p:spPr bwMode="auto">
                <a:xfrm>
                  <a:off x="1109" y="2228"/>
                  <a:ext cx="740" cy="1665"/>
                </a:xfrm>
                <a:custGeom>
                  <a:avLst/>
                  <a:gdLst>
                    <a:gd name="T0" fmla="*/ 223 w 740"/>
                    <a:gd name="T1" fmla="*/ 74 h 1665"/>
                    <a:gd name="T2" fmla="*/ 250 w 740"/>
                    <a:gd name="T3" fmla="*/ 48 h 1665"/>
                    <a:gd name="T4" fmla="*/ 284 w 740"/>
                    <a:gd name="T5" fmla="*/ 26 h 1665"/>
                    <a:gd name="T6" fmla="*/ 326 w 740"/>
                    <a:gd name="T7" fmla="*/ 8 h 1665"/>
                    <a:gd name="T8" fmla="*/ 366 w 740"/>
                    <a:gd name="T9" fmla="*/ 0 h 1665"/>
                    <a:gd name="T10" fmla="*/ 407 w 740"/>
                    <a:gd name="T11" fmla="*/ 0 h 1665"/>
                    <a:gd name="T12" fmla="*/ 442 w 740"/>
                    <a:gd name="T13" fmla="*/ 5 h 1665"/>
                    <a:gd name="T14" fmla="*/ 469 w 740"/>
                    <a:gd name="T15" fmla="*/ 16 h 1665"/>
                    <a:gd name="T16" fmla="*/ 502 w 740"/>
                    <a:gd name="T17" fmla="*/ 36 h 1665"/>
                    <a:gd name="T18" fmla="*/ 531 w 740"/>
                    <a:gd name="T19" fmla="*/ 60 h 1665"/>
                    <a:gd name="T20" fmla="*/ 544 w 740"/>
                    <a:gd name="T21" fmla="*/ 79 h 1665"/>
                    <a:gd name="T22" fmla="*/ 537 w 740"/>
                    <a:gd name="T23" fmla="*/ 174 h 1665"/>
                    <a:gd name="T24" fmla="*/ 534 w 740"/>
                    <a:gd name="T25" fmla="*/ 267 h 1665"/>
                    <a:gd name="T26" fmla="*/ 534 w 740"/>
                    <a:gd name="T27" fmla="*/ 360 h 1665"/>
                    <a:gd name="T28" fmla="*/ 534 w 740"/>
                    <a:gd name="T29" fmla="*/ 432 h 1665"/>
                    <a:gd name="T30" fmla="*/ 537 w 740"/>
                    <a:gd name="T31" fmla="*/ 501 h 1665"/>
                    <a:gd name="T32" fmla="*/ 541 w 740"/>
                    <a:gd name="T33" fmla="*/ 556 h 1665"/>
                    <a:gd name="T34" fmla="*/ 546 w 740"/>
                    <a:gd name="T35" fmla="*/ 604 h 1665"/>
                    <a:gd name="T36" fmla="*/ 551 w 740"/>
                    <a:gd name="T37" fmla="*/ 644 h 1665"/>
                    <a:gd name="T38" fmla="*/ 560 w 740"/>
                    <a:gd name="T39" fmla="*/ 694 h 1665"/>
                    <a:gd name="T40" fmla="*/ 567 w 740"/>
                    <a:gd name="T41" fmla="*/ 737 h 1665"/>
                    <a:gd name="T42" fmla="*/ 574 w 740"/>
                    <a:gd name="T43" fmla="*/ 772 h 1665"/>
                    <a:gd name="T44" fmla="*/ 589 w 740"/>
                    <a:gd name="T45" fmla="*/ 848 h 1665"/>
                    <a:gd name="T46" fmla="*/ 606 w 740"/>
                    <a:gd name="T47" fmla="*/ 927 h 1665"/>
                    <a:gd name="T48" fmla="*/ 633 w 740"/>
                    <a:gd name="T49" fmla="*/ 1035 h 1665"/>
                    <a:gd name="T50" fmla="*/ 661 w 740"/>
                    <a:gd name="T51" fmla="*/ 1143 h 1665"/>
                    <a:gd name="T52" fmla="*/ 691 w 740"/>
                    <a:gd name="T53" fmla="*/ 1249 h 1665"/>
                    <a:gd name="T54" fmla="*/ 708 w 740"/>
                    <a:gd name="T55" fmla="*/ 1309 h 1665"/>
                    <a:gd name="T56" fmla="*/ 739 w 740"/>
                    <a:gd name="T57" fmla="*/ 1376 h 1665"/>
                    <a:gd name="T58" fmla="*/ 739 w 740"/>
                    <a:gd name="T59" fmla="*/ 1584 h 1665"/>
                    <a:gd name="T60" fmla="*/ 695 w 740"/>
                    <a:gd name="T61" fmla="*/ 1613 h 1665"/>
                    <a:gd name="T62" fmla="*/ 647 w 740"/>
                    <a:gd name="T63" fmla="*/ 1625 h 1665"/>
                    <a:gd name="T64" fmla="*/ 578 w 740"/>
                    <a:gd name="T65" fmla="*/ 1645 h 1665"/>
                    <a:gd name="T66" fmla="*/ 500 w 740"/>
                    <a:gd name="T67" fmla="*/ 1659 h 1665"/>
                    <a:gd name="T68" fmla="*/ 414 w 740"/>
                    <a:gd name="T69" fmla="*/ 1664 h 1665"/>
                    <a:gd name="T70" fmla="*/ 312 w 740"/>
                    <a:gd name="T71" fmla="*/ 1664 h 1665"/>
                    <a:gd name="T72" fmla="*/ 226 w 740"/>
                    <a:gd name="T73" fmla="*/ 1651 h 1665"/>
                    <a:gd name="T74" fmla="*/ 140 w 740"/>
                    <a:gd name="T75" fmla="*/ 1638 h 1665"/>
                    <a:gd name="T76" fmla="*/ 82 w 740"/>
                    <a:gd name="T77" fmla="*/ 1618 h 1665"/>
                    <a:gd name="T78" fmla="*/ 45 w 740"/>
                    <a:gd name="T79" fmla="*/ 1609 h 1665"/>
                    <a:gd name="T80" fmla="*/ 0 w 740"/>
                    <a:gd name="T81" fmla="*/ 1576 h 1665"/>
                    <a:gd name="T82" fmla="*/ 0 w 740"/>
                    <a:gd name="T83" fmla="*/ 1376 h 1665"/>
                    <a:gd name="T84" fmla="*/ 20 w 740"/>
                    <a:gd name="T85" fmla="*/ 1336 h 1665"/>
                    <a:gd name="T86" fmla="*/ 41 w 740"/>
                    <a:gd name="T87" fmla="*/ 1276 h 1665"/>
                    <a:gd name="T88" fmla="*/ 61 w 740"/>
                    <a:gd name="T89" fmla="*/ 1223 h 1665"/>
                    <a:gd name="T90" fmla="*/ 96 w 740"/>
                    <a:gd name="T91" fmla="*/ 1123 h 1665"/>
                    <a:gd name="T92" fmla="*/ 119 w 740"/>
                    <a:gd name="T93" fmla="*/ 1041 h 1665"/>
                    <a:gd name="T94" fmla="*/ 140 w 740"/>
                    <a:gd name="T95" fmla="*/ 962 h 1665"/>
                    <a:gd name="T96" fmla="*/ 163 w 740"/>
                    <a:gd name="T97" fmla="*/ 875 h 1665"/>
                    <a:gd name="T98" fmla="*/ 181 w 740"/>
                    <a:gd name="T99" fmla="*/ 788 h 1665"/>
                    <a:gd name="T100" fmla="*/ 202 w 740"/>
                    <a:gd name="T101" fmla="*/ 674 h 1665"/>
                    <a:gd name="T102" fmla="*/ 217 w 740"/>
                    <a:gd name="T103" fmla="*/ 579 h 1665"/>
                    <a:gd name="T104" fmla="*/ 225 w 740"/>
                    <a:gd name="T105" fmla="*/ 492 h 1665"/>
                    <a:gd name="T106" fmla="*/ 231 w 740"/>
                    <a:gd name="T107" fmla="*/ 408 h 1665"/>
                    <a:gd name="T108" fmla="*/ 236 w 740"/>
                    <a:gd name="T109" fmla="*/ 316 h 1665"/>
                    <a:gd name="T110" fmla="*/ 236 w 740"/>
                    <a:gd name="T111" fmla="*/ 228 h 1665"/>
                    <a:gd name="T112" fmla="*/ 233 w 740"/>
                    <a:gd name="T113" fmla="*/ 153 h 1665"/>
                    <a:gd name="T114" fmla="*/ 223 w 740"/>
                    <a:gd name="T115" fmla="*/ 74 h 166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40"/>
                    <a:gd name="T175" fmla="*/ 0 h 1665"/>
                    <a:gd name="T176" fmla="*/ 740 w 740"/>
                    <a:gd name="T177" fmla="*/ 1665 h 166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40" h="1665">
                      <a:moveTo>
                        <a:pt x="223" y="74"/>
                      </a:moveTo>
                      <a:lnTo>
                        <a:pt x="250" y="48"/>
                      </a:lnTo>
                      <a:lnTo>
                        <a:pt x="284" y="26"/>
                      </a:lnTo>
                      <a:lnTo>
                        <a:pt x="326" y="8"/>
                      </a:lnTo>
                      <a:lnTo>
                        <a:pt x="366" y="0"/>
                      </a:lnTo>
                      <a:lnTo>
                        <a:pt x="407" y="0"/>
                      </a:lnTo>
                      <a:lnTo>
                        <a:pt x="442" y="5"/>
                      </a:lnTo>
                      <a:lnTo>
                        <a:pt x="469" y="16"/>
                      </a:lnTo>
                      <a:lnTo>
                        <a:pt x="502" y="36"/>
                      </a:lnTo>
                      <a:lnTo>
                        <a:pt x="531" y="60"/>
                      </a:lnTo>
                      <a:lnTo>
                        <a:pt x="544" y="79"/>
                      </a:lnTo>
                      <a:lnTo>
                        <a:pt x="537" y="174"/>
                      </a:lnTo>
                      <a:lnTo>
                        <a:pt x="534" y="267"/>
                      </a:lnTo>
                      <a:lnTo>
                        <a:pt x="534" y="360"/>
                      </a:lnTo>
                      <a:lnTo>
                        <a:pt x="534" y="432"/>
                      </a:lnTo>
                      <a:lnTo>
                        <a:pt x="537" y="501"/>
                      </a:lnTo>
                      <a:lnTo>
                        <a:pt x="541" y="556"/>
                      </a:lnTo>
                      <a:lnTo>
                        <a:pt x="546" y="604"/>
                      </a:lnTo>
                      <a:lnTo>
                        <a:pt x="551" y="644"/>
                      </a:lnTo>
                      <a:lnTo>
                        <a:pt x="560" y="694"/>
                      </a:lnTo>
                      <a:lnTo>
                        <a:pt x="567" y="737"/>
                      </a:lnTo>
                      <a:lnTo>
                        <a:pt x="574" y="772"/>
                      </a:lnTo>
                      <a:lnTo>
                        <a:pt x="589" y="848"/>
                      </a:lnTo>
                      <a:lnTo>
                        <a:pt x="606" y="927"/>
                      </a:lnTo>
                      <a:lnTo>
                        <a:pt x="633" y="1035"/>
                      </a:lnTo>
                      <a:lnTo>
                        <a:pt x="661" y="1143"/>
                      </a:lnTo>
                      <a:lnTo>
                        <a:pt x="691" y="1249"/>
                      </a:lnTo>
                      <a:lnTo>
                        <a:pt x="708" y="1309"/>
                      </a:lnTo>
                      <a:lnTo>
                        <a:pt x="739" y="1376"/>
                      </a:lnTo>
                      <a:lnTo>
                        <a:pt x="739" y="1584"/>
                      </a:lnTo>
                      <a:lnTo>
                        <a:pt x="695" y="1613"/>
                      </a:lnTo>
                      <a:lnTo>
                        <a:pt x="647" y="1625"/>
                      </a:lnTo>
                      <a:lnTo>
                        <a:pt x="578" y="1645"/>
                      </a:lnTo>
                      <a:lnTo>
                        <a:pt x="500" y="1659"/>
                      </a:lnTo>
                      <a:lnTo>
                        <a:pt x="414" y="1664"/>
                      </a:lnTo>
                      <a:lnTo>
                        <a:pt x="312" y="1664"/>
                      </a:lnTo>
                      <a:lnTo>
                        <a:pt x="226" y="1651"/>
                      </a:lnTo>
                      <a:lnTo>
                        <a:pt x="140" y="1638"/>
                      </a:lnTo>
                      <a:lnTo>
                        <a:pt x="82" y="1618"/>
                      </a:lnTo>
                      <a:lnTo>
                        <a:pt x="45" y="1609"/>
                      </a:lnTo>
                      <a:lnTo>
                        <a:pt x="0" y="1576"/>
                      </a:lnTo>
                      <a:lnTo>
                        <a:pt x="0" y="1376"/>
                      </a:lnTo>
                      <a:lnTo>
                        <a:pt x="20" y="1336"/>
                      </a:lnTo>
                      <a:lnTo>
                        <a:pt x="41" y="1276"/>
                      </a:lnTo>
                      <a:lnTo>
                        <a:pt x="61" y="1223"/>
                      </a:lnTo>
                      <a:lnTo>
                        <a:pt x="96" y="1123"/>
                      </a:lnTo>
                      <a:lnTo>
                        <a:pt x="119" y="1041"/>
                      </a:lnTo>
                      <a:lnTo>
                        <a:pt x="140" y="962"/>
                      </a:lnTo>
                      <a:lnTo>
                        <a:pt x="163" y="875"/>
                      </a:lnTo>
                      <a:lnTo>
                        <a:pt x="181" y="788"/>
                      </a:lnTo>
                      <a:lnTo>
                        <a:pt x="202" y="674"/>
                      </a:lnTo>
                      <a:lnTo>
                        <a:pt x="217" y="579"/>
                      </a:lnTo>
                      <a:lnTo>
                        <a:pt x="225" y="492"/>
                      </a:lnTo>
                      <a:lnTo>
                        <a:pt x="231" y="408"/>
                      </a:lnTo>
                      <a:lnTo>
                        <a:pt x="236" y="316"/>
                      </a:lnTo>
                      <a:lnTo>
                        <a:pt x="236" y="228"/>
                      </a:lnTo>
                      <a:lnTo>
                        <a:pt x="233" y="153"/>
                      </a:lnTo>
                      <a:lnTo>
                        <a:pt x="223" y="74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39" name="Freeform 52"/>
                <p:cNvSpPr>
                  <a:spLocks/>
                </p:cNvSpPr>
                <p:nvPr/>
              </p:nvSpPr>
              <p:spPr bwMode="auto">
                <a:xfrm>
                  <a:off x="1109" y="2228"/>
                  <a:ext cx="578" cy="1665"/>
                </a:xfrm>
                <a:custGeom>
                  <a:avLst/>
                  <a:gdLst>
                    <a:gd name="T0" fmla="*/ 222 w 578"/>
                    <a:gd name="T1" fmla="*/ 74 h 1665"/>
                    <a:gd name="T2" fmla="*/ 250 w 578"/>
                    <a:gd name="T3" fmla="*/ 48 h 1665"/>
                    <a:gd name="T4" fmla="*/ 283 w 578"/>
                    <a:gd name="T5" fmla="*/ 26 h 1665"/>
                    <a:gd name="T6" fmla="*/ 325 w 578"/>
                    <a:gd name="T7" fmla="*/ 8 h 1665"/>
                    <a:gd name="T8" fmla="*/ 365 w 578"/>
                    <a:gd name="T9" fmla="*/ 0 h 1665"/>
                    <a:gd name="T10" fmla="*/ 406 w 578"/>
                    <a:gd name="T11" fmla="*/ 0 h 1665"/>
                    <a:gd name="T12" fmla="*/ 441 w 578"/>
                    <a:gd name="T13" fmla="*/ 5 h 1665"/>
                    <a:gd name="T14" fmla="*/ 468 w 578"/>
                    <a:gd name="T15" fmla="*/ 16 h 1665"/>
                    <a:gd name="T16" fmla="*/ 465 w 578"/>
                    <a:gd name="T17" fmla="*/ 95 h 1665"/>
                    <a:gd name="T18" fmla="*/ 462 w 578"/>
                    <a:gd name="T19" fmla="*/ 170 h 1665"/>
                    <a:gd name="T20" fmla="*/ 461 w 578"/>
                    <a:gd name="T21" fmla="*/ 261 h 1665"/>
                    <a:gd name="T22" fmla="*/ 459 w 578"/>
                    <a:gd name="T23" fmla="*/ 355 h 1665"/>
                    <a:gd name="T24" fmla="*/ 458 w 578"/>
                    <a:gd name="T25" fmla="*/ 436 h 1665"/>
                    <a:gd name="T26" fmla="*/ 458 w 578"/>
                    <a:gd name="T27" fmla="*/ 526 h 1665"/>
                    <a:gd name="T28" fmla="*/ 458 w 578"/>
                    <a:gd name="T29" fmla="*/ 608 h 1665"/>
                    <a:gd name="T30" fmla="*/ 462 w 578"/>
                    <a:gd name="T31" fmla="*/ 675 h 1665"/>
                    <a:gd name="T32" fmla="*/ 465 w 578"/>
                    <a:gd name="T33" fmla="*/ 751 h 1665"/>
                    <a:gd name="T34" fmla="*/ 468 w 578"/>
                    <a:gd name="T35" fmla="*/ 819 h 1665"/>
                    <a:gd name="T36" fmla="*/ 471 w 578"/>
                    <a:gd name="T37" fmla="*/ 878 h 1665"/>
                    <a:gd name="T38" fmla="*/ 476 w 578"/>
                    <a:gd name="T39" fmla="*/ 945 h 1665"/>
                    <a:gd name="T40" fmla="*/ 481 w 578"/>
                    <a:gd name="T41" fmla="*/ 1002 h 1665"/>
                    <a:gd name="T42" fmla="*/ 487 w 578"/>
                    <a:gd name="T43" fmla="*/ 1061 h 1665"/>
                    <a:gd name="T44" fmla="*/ 497 w 578"/>
                    <a:gd name="T45" fmla="*/ 1124 h 1665"/>
                    <a:gd name="T46" fmla="*/ 508 w 578"/>
                    <a:gd name="T47" fmla="*/ 1179 h 1665"/>
                    <a:gd name="T48" fmla="*/ 529 w 578"/>
                    <a:gd name="T49" fmla="*/ 1269 h 1665"/>
                    <a:gd name="T50" fmla="*/ 552 w 578"/>
                    <a:gd name="T51" fmla="*/ 1381 h 1665"/>
                    <a:gd name="T52" fmla="*/ 569 w 578"/>
                    <a:gd name="T53" fmla="*/ 1442 h 1665"/>
                    <a:gd name="T54" fmla="*/ 577 w 578"/>
                    <a:gd name="T55" fmla="*/ 1490 h 1665"/>
                    <a:gd name="T56" fmla="*/ 577 w 578"/>
                    <a:gd name="T57" fmla="*/ 1645 h 1665"/>
                    <a:gd name="T58" fmla="*/ 499 w 578"/>
                    <a:gd name="T59" fmla="*/ 1659 h 1665"/>
                    <a:gd name="T60" fmla="*/ 413 w 578"/>
                    <a:gd name="T61" fmla="*/ 1664 h 1665"/>
                    <a:gd name="T62" fmla="*/ 311 w 578"/>
                    <a:gd name="T63" fmla="*/ 1664 h 1665"/>
                    <a:gd name="T64" fmla="*/ 225 w 578"/>
                    <a:gd name="T65" fmla="*/ 1651 h 1665"/>
                    <a:gd name="T66" fmla="*/ 140 w 578"/>
                    <a:gd name="T67" fmla="*/ 1638 h 1665"/>
                    <a:gd name="T68" fmla="*/ 82 w 578"/>
                    <a:gd name="T69" fmla="*/ 1618 h 1665"/>
                    <a:gd name="T70" fmla="*/ 45 w 578"/>
                    <a:gd name="T71" fmla="*/ 1609 h 1665"/>
                    <a:gd name="T72" fmla="*/ 0 w 578"/>
                    <a:gd name="T73" fmla="*/ 1576 h 1665"/>
                    <a:gd name="T74" fmla="*/ 0 w 578"/>
                    <a:gd name="T75" fmla="*/ 1376 h 1665"/>
                    <a:gd name="T76" fmla="*/ 20 w 578"/>
                    <a:gd name="T77" fmla="*/ 1336 h 1665"/>
                    <a:gd name="T78" fmla="*/ 40 w 578"/>
                    <a:gd name="T79" fmla="*/ 1276 h 1665"/>
                    <a:gd name="T80" fmla="*/ 61 w 578"/>
                    <a:gd name="T81" fmla="*/ 1223 h 1665"/>
                    <a:gd name="T82" fmla="*/ 96 w 578"/>
                    <a:gd name="T83" fmla="*/ 1123 h 1665"/>
                    <a:gd name="T84" fmla="*/ 119 w 578"/>
                    <a:gd name="T85" fmla="*/ 1041 h 1665"/>
                    <a:gd name="T86" fmla="*/ 140 w 578"/>
                    <a:gd name="T87" fmla="*/ 962 h 1665"/>
                    <a:gd name="T88" fmla="*/ 163 w 578"/>
                    <a:gd name="T89" fmla="*/ 875 h 1665"/>
                    <a:gd name="T90" fmla="*/ 181 w 578"/>
                    <a:gd name="T91" fmla="*/ 788 h 1665"/>
                    <a:gd name="T92" fmla="*/ 201 w 578"/>
                    <a:gd name="T93" fmla="*/ 674 h 1665"/>
                    <a:gd name="T94" fmla="*/ 216 w 578"/>
                    <a:gd name="T95" fmla="*/ 579 h 1665"/>
                    <a:gd name="T96" fmla="*/ 224 w 578"/>
                    <a:gd name="T97" fmla="*/ 492 h 1665"/>
                    <a:gd name="T98" fmla="*/ 231 w 578"/>
                    <a:gd name="T99" fmla="*/ 408 h 1665"/>
                    <a:gd name="T100" fmla="*/ 236 w 578"/>
                    <a:gd name="T101" fmla="*/ 316 h 1665"/>
                    <a:gd name="T102" fmla="*/ 236 w 578"/>
                    <a:gd name="T103" fmla="*/ 228 h 1665"/>
                    <a:gd name="T104" fmla="*/ 232 w 578"/>
                    <a:gd name="T105" fmla="*/ 153 h 1665"/>
                    <a:gd name="T106" fmla="*/ 222 w 578"/>
                    <a:gd name="T107" fmla="*/ 74 h 166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78"/>
                    <a:gd name="T163" fmla="*/ 0 h 1665"/>
                    <a:gd name="T164" fmla="*/ 578 w 578"/>
                    <a:gd name="T165" fmla="*/ 1665 h 166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78" h="1665">
                      <a:moveTo>
                        <a:pt x="222" y="74"/>
                      </a:moveTo>
                      <a:lnTo>
                        <a:pt x="250" y="48"/>
                      </a:lnTo>
                      <a:lnTo>
                        <a:pt x="283" y="26"/>
                      </a:lnTo>
                      <a:lnTo>
                        <a:pt x="325" y="8"/>
                      </a:lnTo>
                      <a:lnTo>
                        <a:pt x="365" y="0"/>
                      </a:lnTo>
                      <a:lnTo>
                        <a:pt x="406" y="0"/>
                      </a:lnTo>
                      <a:lnTo>
                        <a:pt x="441" y="5"/>
                      </a:lnTo>
                      <a:lnTo>
                        <a:pt x="468" y="16"/>
                      </a:lnTo>
                      <a:lnTo>
                        <a:pt x="465" y="95"/>
                      </a:lnTo>
                      <a:lnTo>
                        <a:pt x="462" y="170"/>
                      </a:lnTo>
                      <a:lnTo>
                        <a:pt x="461" y="261"/>
                      </a:lnTo>
                      <a:lnTo>
                        <a:pt x="459" y="355"/>
                      </a:lnTo>
                      <a:lnTo>
                        <a:pt x="458" y="436"/>
                      </a:lnTo>
                      <a:lnTo>
                        <a:pt x="458" y="526"/>
                      </a:lnTo>
                      <a:lnTo>
                        <a:pt x="458" y="608"/>
                      </a:lnTo>
                      <a:lnTo>
                        <a:pt x="462" y="675"/>
                      </a:lnTo>
                      <a:lnTo>
                        <a:pt x="465" y="751"/>
                      </a:lnTo>
                      <a:lnTo>
                        <a:pt x="468" y="819"/>
                      </a:lnTo>
                      <a:lnTo>
                        <a:pt x="471" y="878"/>
                      </a:lnTo>
                      <a:lnTo>
                        <a:pt x="476" y="945"/>
                      </a:lnTo>
                      <a:lnTo>
                        <a:pt x="481" y="1002"/>
                      </a:lnTo>
                      <a:lnTo>
                        <a:pt x="487" y="1061"/>
                      </a:lnTo>
                      <a:lnTo>
                        <a:pt x="497" y="1124"/>
                      </a:lnTo>
                      <a:lnTo>
                        <a:pt x="508" y="1179"/>
                      </a:lnTo>
                      <a:lnTo>
                        <a:pt x="529" y="1269"/>
                      </a:lnTo>
                      <a:lnTo>
                        <a:pt x="552" y="1381"/>
                      </a:lnTo>
                      <a:lnTo>
                        <a:pt x="569" y="1442"/>
                      </a:lnTo>
                      <a:lnTo>
                        <a:pt x="577" y="1490"/>
                      </a:lnTo>
                      <a:lnTo>
                        <a:pt x="577" y="1645"/>
                      </a:lnTo>
                      <a:lnTo>
                        <a:pt x="499" y="1659"/>
                      </a:lnTo>
                      <a:lnTo>
                        <a:pt x="413" y="1664"/>
                      </a:lnTo>
                      <a:lnTo>
                        <a:pt x="311" y="1664"/>
                      </a:lnTo>
                      <a:lnTo>
                        <a:pt x="225" y="1651"/>
                      </a:lnTo>
                      <a:lnTo>
                        <a:pt x="140" y="1638"/>
                      </a:lnTo>
                      <a:lnTo>
                        <a:pt x="82" y="1618"/>
                      </a:lnTo>
                      <a:lnTo>
                        <a:pt x="45" y="1609"/>
                      </a:lnTo>
                      <a:lnTo>
                        <a:pt x="0" y="1576"/>
                      </a:lnTo>
                      <a:lnTo>
                        <a:pt x="0" y="1376"/>
                      </a:lnTo>
                      <a:lnTo>
                        <a:pt x="20" y="1336"/>
                      </a:lnTo>
                      <a:lnTo>
                        <a:pt x="40" y="1276"/>
                      </a:lnTo>
                      <a:lnTo>
                        <a:pt x="61" y="1223"/>
                      </a:lnTo>
                      <a:lnTo>
                        <a:pt x="96" y="1123"/>
                      </a:lnTo>
                      <a:lnTo>
                        <a:pt x="119" y="1041"/>
                      </a:lnTo>
                      <a:lnTo>
                        <a:pt x="140" y="962"/>
                      </a:lnTo>
                      <a:lnTo>
                        <a:pt x="163" y="875"/>
                      </a:lnTo>
                      <a:lnTo>
                        <a:pt x="181" y="788"/>
                      </a:lnTo>
                      <a:lnTo>
                        <a:pt x="201" y="674"/>
                      </a:lnTo>
                      <a:lnTo>
                        <a:pt x="216" y="579"/>
                      </a:lnTo>
                      <a:lnTo>
                        <a:pt x="224" y="492"/>
                      </a:lnTo>
                      <a:lnTo>
                        <a:pt x="231" y="408"/>
                      </a:lnTo>
                      <a:lnTo>
                        <a:pt x="236" y="316"/>
                      </a:lnTo>
                      <a:lnTo>
                        <a:pt x="236" y="228"/>
                      </a:lnTo>
                      <a:lnTo>
                        <a:pt x="232" y="153"/>
                      </a:lnTo>
                      <a:lnTo>
                        <a:pt x="222" y="74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681" y="913"/>
              <a:ext cx="126" cy="2914"/>
              <a:chOff x="1681" y="913"/>
              <a:chExt cx="126" cy="2914"/>
            </a:xfrm>
          </p:grpSpPr>
          <p:sp>
            <p:nvSpPr>
              <p:cNvPr id="1226" name="Oval 54"/>
              <p:cNvSpPr>
                <a:spLocks noChangeArrowheads="1"/>
              </p:cNvSpPr>
              <p:nvPr/>
            </p:nvSpPr>
            <p:spPr bwMode="auto">
              <a:xfrm>
                <a:off x="1681" y="913"/>
                <a:ext cx="126" cy="113"/>
              </a:xfrm>
              <a:prstGeom prst="ellipse">
                <a:avLst/>
              </a:prstGeom>
              <a:solidFill>
                <a:schemeClr val="tx1"/>
              </a:solidFill>
              <a:ln w="12700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7" name="Rectangle 55"/>
              <p:cNvSpPr>
                <a:spLocks noChangeArrowheads="1"/>
              </p:cNvSpPr>
              <p:nvPr/>
            </p:nvSpPr>
            <p:spPr bwMode="auto">
              <a:xfrm>
                <a:off x="1681" y="969"/>
                <a:ext cx="126" cy="2858"/>
              </a:xfrm>
              <a:prstGeom prst="rect">
                <a:avLst/>
              </a:prstGeom>
              <a:solidFill>
                <a:schemeClr val="tx1"/>
              </a:solidFill>
              <a:ln w="12700" cap="rnd">
                <a:solidFill>
                  <a:srgbClr val="C0C0C0"/>
                </a:solidFill>
                <a:prstDash val="sysDot"/>
                <a:miter lim="800000"/>
                <a:headEnd/>
                <a:tailEnd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683" y="919"/>
                <a:ext cx="121" cy="2903"/>
                <a:chOff x="1683" y="919"/>
                <a:chExt cx="121" cy="2903"/>
              </a:xfrm>
            </p:grpSpPr>
            <p:grpSp>
              <p:nvGrpSpPr>
                <p:cNvPr id="9" name="Group 57"/>
                <p:cNvGrpSpPr>
                  <a:grpSpLocks/>
                </p:cNvGrpSpPr>
                <p:nvPr/>
              </p:nvGrpSpPr>
              <p:grpSpPr bwMode="auto">
                <a:xfrm>
                  <a:off x="1683" y="919"/>
                  <a:ext cx="121" cy="2903"/>
                  <a:chOff x="1683" y="919"/>
                  <a:chExt cx="121" cy="2903"/>
                </a:xfrm>
              </p:grpSpPr>
              <p:sp>
                <p:nvSpPr>
                  <p:cNvPr id="123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683" y="919"/>
                    <a:ext cx="121" cy="1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rnd">
                    <a:solidFill>
                      <a:srgbClr val="C0C0C0"/>
                    </a:solidFill>
                    <a:prstDash val="sysDot"/>
                    <a:round/>
                    <a:headEnd/>
                    <a:tailEnd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34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83" y="975"/>
                    <a:ext cx="121" cy="2847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 cap="rnd">
                    <a:solidFill>
                      <a:srgbClr val="C0C0C0"/>
                    </a:solidFill>
                    <a:prstDash val="sysDot"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0" name="Group 60"/>
                <p:cNvGrpSpPr>
                  <a:grpSpLocks/>
                </p:cNvGrpSpPr>
                <p:nvPr/>
              </p:nvGrpSpPr>
              <p:grpSpPr bwMode="auto">
                <a:xfrm>
                  <a:off x="1701" y="919"/>
                  <a:ext cx="65" cy="2899"/>
                  <a:chOff x="1701" y="919"/>
                  <a:chExt cx="65" cy="2899"/>
                </a:xfrm>
              </p:grpSpPr>
              <p:sp>
                <p:nvSpPr>
                  <p:cNvPr id="123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919"/>
                    <a:ext cx="65" cy="1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rnd">
                    <a:solidFill>
                      <a:srgbClr val="C0C0C0"/>
                    </a:solidFill>
                    <a:prstDash val="sysDot"/>
                    <a:round/>
                    <a:headEnd/>
                    <a:tailEnd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3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975"/>
                    <a:ext cx="65" cy="284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 cap="rnd">
                    <a:solidFill>
                      <a:srgbClr val="C0C0C0"/>
                    </a:solidFill>
                    <a:prstDash val="sysDot"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64" y="2516"/>
              <a:ext cx="2048" cy="1493"/>
              <a:chOff x="64" y="2516"/>
              <a:chExt cx="2048" cy="1493"/>
            </a:xfrm>
          </p:grpSpPr>
          <p:sp>
            <p:nvSpPr>
              <p:cNvPr id="1051" name="Freeform 64"/>
              <p:cNvSpPr>
                <a:spLocks/>
              </p:cNvSpPr>
              <p:nvPr/>
            </p:nvSpPr>
            <p:spPr bwMode="auto">
              <a:xfrm>
                <a:off x="64" y="3698"/>
                <a:ext cx="97" cy="199"/>
              </a:xfrm>
              <a:custGeom>
                <a:avLst/>
                <a:gdLst>
                  <a:gd name="T0" fmla="*/ 96 w 97"/>
                  <a:gd name="T1" fmla="*/ 0 h 199"/>
                  <a:gd name="T2" fmla="*/ 0 w 97"/>
                  <a:gd name="T3" fmla="*/ 40 h 199"/>
                  <a:gd name="T4" fmla="*/ 0 w 97"/>
                  <a:gd name="T5" fmla="*/ 109 h 199"/>
                  <a:gd name="T6" fmla="*/ 15 w 97"/>
                  <a:gd name="T7" fmla="*/ 109 h 199"/>
                  <a:gd name="T8" fmla="*/ 15 w 97"/>
                  <a:gd name="T9" fmla="*/ 198 h 199"/>
                  <a:gd name="T10" fmla="*/ 40 w 97"/>
                  <a:gd name="T11" fmla="*/ 198 h 199"/>
                  <a:gd name="T12" fmla="*/ 40 w 97"/>
                  <a:gd name="T13" fmla="*/ 109 h 199"/>
                  <a:gd name="T14" fmla="*/ 93 w 97"/>
                  <a:gd name="T15" fmla="*/ 109 h 199"/>
                  <a:gd name="T16" fmla="*/ 96 w 97"/>
                  <a:gd name="T17" fmla="*/ 0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199"/>
                  <a:gd name="T29" fmla="*/ 97 w 97"/>
                  <a:gd name="T30" fmla="*/ 199 h 1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199">
                    <a:moveTo>
                      <a:pt x="96" y="0"/>
                    </a:moveTo>
                    <a:lnTo>
                      <a:pt x="0" y="40"/>
                    </a:lnTo>
                    <a:lnTo>
                      <a:pt x="0" y="109"/>
                    </a:lnTo>
                    <a:lnTo>
                      <a:pt x="15" y="109"/>
                    </a:lnTo>
                    <a:lnTo>
                      <a:pt x="15" y="198"/>
                    </a:lnTo>
                    <a:lnTo>
                      <a:pt x="40" y="198"/>
                    </a:lnTo>
                    <a:lnTo>
                      <a:pt x="40" y="109"/>
                    </a:lnTo>
                    <a:lnTo>
                      <a:pt x="93" y="109"/>
                    </a:lnTo>
                    <a:lnTo>
                      <a:pt x="96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C0C0C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2" name="Group 65"/>
              <p:cNvGrpSpPr>
                <a:grpSpLocks/>
              </p:cNvGrpSpPr>
              <p:nvPr/>
            </p:nvGrpSpPr>
            <p:grpSpPr bwMode="auto">
              <a:xfrm>
                <a:off x="154" y="2555"/>
                <a:ext cx="1893" cy="1411"/>
                <a:chOff x="154" y="2555"/>
                <a:chExt cx="1893" cy="1411"/>
              </a:xfrm>
            </p:grpSpPr>
            <p:grpSp>
              <p:nvGrpSpPr>
                <p:cNvPr id="13" name="Group 66"/>
                <p:cNvGrpSpPr>
                  <a:grpSpLocks/>
                </p:cNvGrpSpPr>
                <p:nvPr/>
              </p:nvGrpSpPr>
              <p:grpSpPr bwMode="auto">
                <a:xfrm>
                  <a:off x="991" y="2818"/>
                  <a:ext cx="1056" cy="1134"/>
                  <a:chOff x="991" y="2818"/>
                  <a:chExt cx="1056" cy="1134"/>
                </a:xfrm>
              </p:grpSpPr>
              <p:sp>
                <p:nvSpPr>
                  <p:cNvPr id="1198" name="Freeform 67"/>
                  <p:cNvSpPr>
                    <a:spLocks/>
                  </p:cNvSpPr>
                  <p:nvPr/>
                </p:nvSpPr>
                <p:spPr bwMode="auto">
                  <a:xfrm>
                    <a:off x="1850" y="3630"/>
                    <a:ext cx="197" cy="225"/>
                  </a:xfrm>
                  <a:custGeom>
                    <a:avLst/>
                    <a:gdLst>
                      <a:gd name="T0" fmla="*/ 0 w 197"/>
                      <a:gd name="T1" fmla="*/ 56 h 225"/>
                      <a:gd name="T2" fmla="*/ 60 w 197"/>
                      <a:gd name="T3" fmla="*/ 56 h 225"/>
                      <a:gd name="T4" fmla="*/ 60 w 197"/>
                      <a:gd name="T5" fmla="*/ 8 h 225"/>
                      <a:gd name="T6" fmla="*/ 100 w 197"/>
                      <a:gd name="T7" fmla="*/ 0 h 225"/>
                      <a:gd name="T8" fmla="*/ 100 w 197"/>
                      <a:gd name="T9" fmla="*/ 56 h 225"/>
                      <a:gd name="T10" fmla="*/ 126 w 197"/>
                      <a:gd name="T11" fmla="*/ 66 h 225"/>
                      <a:gd name="T12" fmla="*/ 126 w 197"/>
                      <a:gd name="T13" fmla="*/ 28 h 225"/>
                      <a:gd name="T14" fmla="*/ 161 w 197"/>
                      <a:gd name="T15" fmla="*/ 28 h 225"/>
                      <a:gd name="T16" fmla="*/ 161 w 197"/>
                      <a:gd name="T17" fmla="*/ 76 h 225"/>
                      <a:gd name="T18" fmla="*/ 196 w 197"/>
                      <a:gd name="T19" fmla="*/ 96 h 225"/>
                      <a:gd name="T20" fmla="*/ 196 w 197"/>
                      <a:gd name="T21" fmla="*/ 224 h 225"/>
                      <a:gd name="T22" fmla="*/ 0 w 197"/>
                      <a:gd name="T23" fmla="*/ 224 h 225"/>
                      <a:gd name="T24" fmla="*/ 0 w 197"/>
                      <a:gd name="T25" fmla="*/ 56 h 22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97"/>
                      <a:gd name="T40" fmla="*/ 0 h 225"/>
                      <a:gd name="T41" fmla="*/ 197 w 197"/>
                      <a:gd name="T42" fmla="*/ 225 h 22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97" h="225">
                        <a:moveTo>
                          <a:pt x="0" y="56"/>
                        </a:moveTo>
                        <a:lnTo>
                          <a:pt x="60" y="56"/>
                        </a:lnTo>
                        <a:lnTo>
                          <a:pt x="60" y="8"/>
                        </a:lnTo>
                        <a:lnTo>
                          <a:pt x="100" y="0"/>
                        </a:lnTo>
                        <a:lnTo>
                          <a:pt x="100" y="56"/>
                        </a:lnTo>
                        <a:lnTo>
                          <a:pt x="126" y="66"/>
                        </a:lnTo>
                        <a:lnTo>
                          <a:pt x="126" y="28"/>
                        </a:lnTo>
                        <a:lnTo>
                          <a:pt x="161" y="28"/>
                        </a:lnTo>
                        <a:lnTo>
                          <a:pt x="161" y="76"/>
                        </a:lnTo>
                        <a:lnTo>
                          <a:pt x="196" y="96"/>
                        </a:lnTo>
                        <a:lnTo>
                          <a:pt x="196" y="224"/>
                        </a:lnTo>
                        <a:lnTo>
                          <a:pt x="0" y="224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4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991" y="2818"/>
                    <a:ext cx="885" cy="1134"/>
                    <a:chOff x="991" y="2818"/>
                    <a:chExt cx="885" cy="1134"/>
                  </a:xfrm>
                </p:grpSpPr>
                <p:grpSp>
                  <p:nvGrpSpPr>
                    <p:cNvPr id="15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8" y="3234"/>
                      <a:ext cx="158" cy="693"/>
                      <a:chOff x="1718" y="3234"/>
                      <a:chExt cx="158" cy="693"/>
                    </a:xfrm>
                  </p:grpSpPr>
                  <p:sp>
                    <p:nvSpPr>
                      <p:cNvPr id="1224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8" y="3234"/>
                        <a:ext cx="158" cy="693"/>
                      </a:xfrm>
                      <a:custGeom>
                        <a:avLst/>
                        <a:gdLst>
                          <a:gd name="T0" fmla="*/ 0 w 158"/>
                          <a:gd name="T1" fmla="*/ 0 h 693"/>
                          <a:gd name="T2" fmla="*/ 56 w 158"/>
                          <a:gd name="T3" fmla="*/ 49 h 693"/>
                          <a:gd name="T4" fmla="*/ 56 w 158"/>
                          <a:gd name="T5" fmla="*/ 138 h 693"/>
                          <a:gd name="T6" fmla="*/ 122 w 158"/>
                          <a:gd name="T7" fmla="*/ 177 h 693"/>
                          <a:gd name="T8" fmla="*/ 122 w 158"/>
                          <a:gd name="T9" fmla="*/ 128 h 693"/>
                          <a:gd name="T10" fmla="*/ 157 w 158"/>
                          <a:gd name="T11" fmla="*/ 148 h 693"/>
                          <a:gd name="T12" fmla="*/ 157 w 158"/>
                          <a:gd name="T13" fmla="*/ 628 h 693"/>
                          <a:gd name="T14" fmla="*/ 0 w 158"/>
                          <a:gd name="T15" fmla="*/ 692 h 693"/>
                          <a:gd name="T16" fmla="*/ 0 w 158"/>
                          <a:gd name="T17" fmla="*/ 0 h 69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58"/>
                          <a:gd name="T28" fmla="*/ 0 h 693"/>
                          <a:gd name="T29" fmla="*/ 158 w 158"/>
                          <a:gd name="T30" fmla="*/ 693 h 69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58" h="693">
                            <a:moveTo>
                              <a:pt x="0" y="0"/>
                            </a:moveTo>
                            <a:lnTo>
                              <a:pt x="56" y="49"/>
                            </a:lnTo>
                            <a:lnTo>
                              <a:pt x="56" y="138"/>
                            </a:lnTo>
                            <a:lnTo>
                              <a:pt x="122" y="177"/>
                            </a:lnTo>
                            <a:lnTo>
                              <a:pt x="122" y="128"/>
                            </a:lnTo>
                            <a:lnTo>
                              <a:pt x="157" y="148"/>
                            </a:lnTo>
                            <a:lnTo>
                              <a:pt x="157" y="628"/>
                            </a:lnTo>
                            <a:lnTo>
                              <a:pt x="0" y="69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25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8" y="3467"/>
                        <a:ext cx="76" cy="435"/>
                      </a:xfrm>
                      <a:custGeom>
                        <a:avLst/>
                        <a:gdLst>
                          <a:gd name="T0" fmla="*/ 0 w 76"/>
                          <a:gd name="T1" fmla="*/ 0 h 435"/>
                          <a:gd name="T2" fmla="*/ 75 w 76"/>
                          <a:gd name="T3" fmla="*/ 59 h 435"/>
                          <a:gd name="T4" fmla="*/ 75 w 76"/>
                          <a:gd name="T5" fmla="*/ 424 h 435"/>
                          <a:gd name="T6" fmla="*/ 50 w 76"/>
                          <a:gd name="T7" fmla="*/ 434 h 435"/>
                          <a:gd name="T8" fmla="*/ 50 w 76"/>
                          <a:gd name="T9" fmla="*/ 68 h 435"/>
                          <a:gd name="T10" fmla="*/ 0 w 76"/>
                          <a:gd name="T11" fmla="*/ 34 h 435"/>
                          <a:gd name="T12" fmla="*/ 0 w 76"/>
                          <a:gd name="T13" fmla="*/ 0 h 43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6"/>
                          <a:gd name="T22" fmla="*/ 0 h 435"/>
                          <a:gd name="T23" fmla="*/ 76 w 76"/>
                          <a:gd name="T24" fmla="*/ 435 h 43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6" h="435">
                            <a:moveTo>
                              <a:pt x="0" y="0"/>
                            </a:moveTo>
                            <a:lnTo>
                              <a:pt x="75" y="59"/>
                            </a:lnTo>
                            <a:lnTo>
                              <a:pt x="75" y="424"/>
                            </a:lnTo>
                            <a:lnTo>
                              <a:pt x="50" y="434"/>
                            </a:lnTo>
                            <a:lnTo>
                              <a:pt x="50" y="68"/>
                            </a:lnTo>
                            <a:lnTo>
                              <a:pt x="0" y="3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6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1" y="2818"/>
                      <a:ext cx="783" cy="1134"/>
                      <a:chOff x="991" y="2818"/>
                      <a:chExt cx="783" cy="1134"/>
                    </a:xfrm>
                  </p:grpSpPr>
                  <p:sp>
                    <p:nvSpPr>
                      <p:cNvPr id="1222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1" y="2818"/>
                        <a:ext cx="612" cy="1134"/>
                      </a:xfrm>
                      <a:custGeom>
                        <a:avLst/>
                        <a:gdLst>
                          <a:gd name="T0" fmla="*/ 0 w 612"/>
                          <a:gd name="T1" fmla="*/ 246 h 1134"/>
                          <a:gd name="T2" fmla="*/ 611 w 612"/>
                          <a:gd name="T3" fmla="*/ 0 h 1134"/>
                          <a:gd name="T4" fmla="*/ 611 w 612"/>
                          <a:gd name="T5" fmla="*/ 1133 h 1134"/>
                          <a:gd name="T6" fmla="*/ 0 w 612"/>
                          <a:gd name="T7" fmla="*/ 1133 h 1134"/>
                          <a:gd name="T8" fmla="*/ 0 w 612"/>
                          <a:gd name="T9" fmla="*/ 246 h 113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12"/>
                          <a:gd name="T16" fmla="*/ 0 h 1134"/>
                          <a:gd name="T17" fmla="*/ 612 w 612"/>
                          <a:gd name="T18" fmla="*/ 1134 h 113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12" h="1134">
                            <a:moveTo>
                              <a:pt x="0" y="246"/>
                            </a:moveTo>
                            <a:lnTo>
                              <a:pt x="611" y="0"/>
                            </a:lnTo>
                            <a:lnTo>
                              <a:pt x="611" y="1133"/>
                            </a:lnTo>
                            <a:lnTo>
                              <a:pt x="0" y="1133"/>
                            </a:lnTo>
                            <a:lnTo>
                              <a:pt x="0" y="246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23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0" y="2820"/>
                        <a:ext cx="174" cy="1131"/>
                      </a:xfrm>
                      <a:custGeom>
                        <a:avLst/>
                        <a:gdLst>
                          <a:gd name="T0" fmla="*/ 112 w 174"/>
                          <a:gd name="T1" fmla="*/ 4 h 1131"/>
                          <a:gd name="T2" fmla="*/ 112 w 174"/>
                          <a:gd name="T3" fmla="*/ 53 h 1131"/>
                          <a:gd name="T4" fmla="*/ 0 w 174"/>
                          <a:gd name="T5" fmla="*/ 0 h 1131"/>
                          <a:gd name="T6" fmla="*/ 0 w 174"/>
                          <a:gd name="T7" fmla="*/ 1130 h 1131"/>
                          <a:gd name="T8" fmla="*/ 117 w 174"/>
                          <a:gd name="T9" fmla="*/ 1101 h 1131"/>
                          <a:gd name="T10" fmla="*/ 117 w 174"/>
                          <a:gd name="T11" fmla="*/ 242 h 1131"/>
                          <a:gd name="T12" fmla="*/ 173 w 174"/>
                          <a:gd name="T13" fmla="*/ 261 h 1131"/>
                          <a:gd name="T14" fmla="*/ 173 w 174"/>
                          <a:gd name="T15" fmla="*/ 34 h 1131"/>
                          <a:gd name="T16" fmla="*/ 112 w 174"/>
                          <a:gd name="T17" fmla="*/ 4 h 113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74"/>
                          <a:gd name="T28" fmla="*/ 0 h 1131"/>
                          <a:gd name="T29" fmla="*/ 174 w 174"/>
                          <a:gd name="T30" fmla="*/ 1131 h 113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74" h="1131">
                            <a:moveTo>
                              <a:pt x="112" y="4"/>
                            </a:moveTo>
                            <a:lnTo>
                              <a:pt x="112" y="53"/>
                            </a:lnTo>
                            <a:lnTo>
                              <a:pt x="0" y="0"/>
                            </a:lnTo>
                            <a:lnTo>
                              <a:pt x="0" y="1130"/>
                            </a:lnTo>
                            <a:lnTo>
                              <a:pt x="117" y="1101"/>
                            </a:lnTo>
                            <a:lnTo>
                              <a:pt x="117" y="242"/>
                            </a:lnTo>
                            <a:lnTo>
                              <a:pt x="173" y="261"/>
                            </a:lnTo>
                            <a:lnTo>
                              <a:pt x="173" y="34"/>
                            </a:lnTo>
                            <a:lnTo>
                              <a:pt x="112" y="4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7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59" y="2895"/>
                      <a:ext cx="135" cy="831"/>
                      <a:chOff x="1259" y="2895"/>
                      <a:chExt cx="135" cy="831"/>
                    </a:xfrm>
                  </p:grpSpPr>
                  <p:sp>
                    <p:nvSpPr>
                      <p:cNvPr id="1219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9" y="2895"/>
                        <a:ext cx="96" cy="673"/>
                      </a:xfrm>
                      <a:custGeom>
                        <a:avLst/>
                        <a:gdLst>
                          <a:gd name="T0" fmla="*/ 95 w 96"/>
                          <a:gd name="T1" fmla="*/ 0 h 673"/>
                          <a:gd name="T2" fmla="*/ 95 w 96"/>
                          <a:gd name="T3" fmla="*/ 662 h 673"/>
                          <a:gd name="T4" fmla="*/ 0 w 96"/>
                          <a:gd name="T5" fmla="*/ 672 h 673"/>
                          <a:gd name="T6" fmla="*/ 0 w 96"/>
                          <a:gd name="T7" fmla="*/ 29 h 673"/>
                          <a:gd name="T8" fmla="*/ 95 w 96"/>
                          <a:gd name="T9" fmla="*/ 0 h 6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"/>
                          <a:gd name="T16" fmla="*/ 0 h 673"/>
                          <a:gd name="T17" fmla="*/ 96 w 96"/>
                          <a:gd name="T18" fmla="*/ 673 h 6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" h="673">
                            <a:moveTo>
                              <a:pt x="95" y="0"/>
                            </a:moveTo>
                            <a:lnTo>
                              <a:pt x="95" y="662"/>
                            </a:lnTo>
                            <a:lnTo>
                              <a:pt x="0" y="672"/>
                            </a:lnTo>
                            <a:lnTo>
                              <a:pt x="0" y="29"/>
                            </a:lnTo>
                            <a:lnTo>
                              <a:pt x="95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20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9" y="3555"/>
                        <a:ext cx="127" cy="153"/>
                      </a:xfrm>
                      <a:custGeom>
                        <a:avLst/>
                        <a:gdLst>
                          <a:gd name="T0" fmla="*/ 0 w 127"/>
                          <a:gd name="T1" fmla="*/ 10 h 153"/>
                          <a:gd name="T2" fmla="*/ 96 w 127"/>
                          <a:gd name="T3" fmla="*/ 0 h 153"/>
                          <a:gd name="T4" fmla="*/ 126 w 127"/>
                          <a:gd name="T5" fmla="*/ 149 h 153"/>
                          <a:gd name="T6" fmla="*/ 42 w 127"/>
                          <a:gd name="T7" fmla="*/ 152 h 153"/>
                          <a:gd name="T8" fmla="*/ 0 w 127"/>
                          <a:gd name="T9" fmla="*/ 10 h 1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7"/>
                          <a:gd name="T16" fmla="*/ 0 h 153"/>
                          <a:gd name="T17" fmla="*/ 127 w 127"/>
                          <a:gd name="T18" fmla="*/ 153 h 1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7" h="153">
                            <a:moveTo>
                              <a:pt x="0" y="10"/>
                            </a:moveTo>
                            <a:lnTo>
                              <a:pt x="96" y="0"/>
                            </a:lnTo>
                            <a:lnTo>
                              <a:pt x="126" y="149"/>
                            </a:lnTo>
                            <a:lnTo>
                              <a:pt x="42" y="152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21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56" y="2895"/>
                        <a:ext cx="38" cy="831"/>
                      </a:xfrm>
                      <a:custGeom>
                        <a:avLst/>
                        <a:gdLst>
                          <a:gd name="T0" fmla="*/ 0 w 38"/>
                          <a:gd name="T1" fmla="*/ 0 h 831"/>
                          <a:gd name="T2" fmla="*/ 37 w 38"/>
                          <a:gd name="T3" fmla="*/ 6 h 831"/>
                          <a:gd name="T4" fmla="*/ 37 w 38"/>
                          <a:gd name="T5" fmla="*/ 830 h 831"/>
                          <a:gd name="T6" fmla="*/ 0 w 38"/>
                          <a:gd name="T7" fmla="*/ 667 h 831"/>
                          <a:gd name="T8" fmla="*/ 0 w 38"/>
                          <a:gd name="T9" fmla="*/ 0 h 8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"/>
                          <a:gd name="T16" fmla="*/ 0 h 831"/>
                          <a:gd name="T17" fmla="*/ 38 w 38"/>
                          <a:gd name="T18" fmla="*/ 831 h 8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" h="831">
                            <a:moveTo>
                              <a:pt x="0" y="0"/>
                            </a:moveTo>
                            <a:lnTo>
                              <a:pt x="37" y="6"/>
                            </a:lnTo>
                            <a:lnTo>
                              <a:pt x="37" y="830"/>
                            </a:lnTo>
                            <a:lnTo>
                              <a:pt x="0" y="66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8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5" y="2982"/>
                      <a:ext cx="147" cy="753"/>
                      <a:chOff x="1045" y="2982"/>
                      <a:chExt cx="147" cy="753"/>
                    </a:xfrm>
                  </p:grpSpPr>
                  <p:sp>
                    <p:nvSpPr>
                      <p:cNvPr id="1216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0" y="2985"/>
                        <a:ext cx="52" cy="745"/>
                      </a:xfrm>
                      <a:custGeom>
                        <a:avLst/>
                        <a:gdLst>
                          <a:gd name="T0" fmla="*/ 0 w 52"/>
                          <a:gd name="T1" fmla="*/ 0 h 745"/>
                          <a:gd name="T2" fmla="*/ 0 w 52"/>
                          <a:gd name="T3" fmla="*/ 591 h 745"/>
                          <a:gd name="T4" fmla="*/ 51 w 52"/>
                          <a:gd name="T5" fmla="*/ 744 h 745"/>
                          <a:gd name="T6" fmla="*/ 51 w 52"/>
                          <a:gd name="T7" fmla="*/ 4 h 745"/>
                          <a:gd name="T8" fmla="*/ 0 w 52"/>
                          <a:gd name="T9" fmla="*/ 0 h 7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2"/>
                          <a:gd name="T16" fmla="*/ 0 h 745"/>
                          <a:gd name="T17" fmla="*/ 52 w 52"/>
                          <a:gd name="T18" fmla="*/ 745 h 7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2" h="745">
                            <a:moveTo>
                              <a:pt x="0" y="0"/>
                            </a:moveTo>
                            <a:lnTo>
                              <a:pt x="0" y="591"/>
                            </a:lnTo>
                            <a:lnTo>
                              <a:pt x="51" y="744"/>
                            </a:lnTo>
                            <a:lnTo>
                              <a:pt x="51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1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49" y="2982"/>
                        <a:ext cx="92" cy="613"/>
                      </a:xfrm>
                      <a:custGeom>
                        <a:avLst/>
                        <a:gdLst>
                          <a:gd name="T0" fmla="*/ 0 w 92"/>
                          <a:gd name="T1" fmla="*/ 31 h 613"/>
                          <a:gd name="T2" fmla="*/ 91 w 92"/>
                          <a:gd name="T3" fmla="*/ 0 h 613"/>
                          <a:gd name="T4" fmla="*/ 91 w 92"/>
                          <a:gd name="T5" fmla="*/ 602 h 613"/>
                          <a:gd name="T6" fmla="*/ 0 w 92"/>
                          <a:gd name="T7" fmla="*/ 612 h 613"/>
                          <a:gd name="T8" fmla="*/ 0 w 92"/>
                          <a:gd name="T9" fmla="*/ 31 h 61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613"/>
                          <a:gd name="T17" fmla="*/ 92 w 92"/>
                          <a:gd name="T18" fmla="*/ 613 h 61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613">
                            <a:moveTo>
                              <a:pt x="0" y="31"/>
                            </a:moveTo>
                            <a:lnTo>
                              <a:pt x="91" y="0"/>
                            </a:lnTo>
                            <a:lnTo>
                              <a:pt x="91" y="602"/>
                            </a:lnTo>
                            <a:lnTo>
                              <a:pt x="0" y="612"/>
                            </a:lnTo>
                            <a:lnTo>
                              <a:pt x="0" y="31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18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45" y="3574"/>
                        <a:ext cx="147" cy="161"/>
                      </a:xfrm>
                      <a:custGeom>
                        <a:avLst/>
                        <a:gdLst>
                          <a:gd name="T0" fmla="*/ 0 w 147"/>
                          <a:gd name="T1" fmla="*/ 10 h 161"/>
                          <a:gd name="T2" fmla="*/ 95 w 147"/>
                          <a:gd name="T3" fmla="*/ 0 h 161"/>
                          <a:gd name="T4" fmla="*/ 146 w 147"/>
                          <a:gd name="T5" fmla="*/ 160 h 161"/>
                          <a:gd name="T6" fmla="*/ 50 w 147"/>
                          <a:gd name="T7" fmla="*/ 160 h 161"/>
                          <a:gd name="T8" fmla="*/ 0 w 147"/>
                          <a:gd name="T9" fmla="*/ 10 h 1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7"/>
                          <a:gd name="T16" fmla="*/ 0 h 161"/>
                          <a:gd name="T17" fmla="*/ 147 w 147"/>
                          <a:gd name="T18" fmla="*/ 161 h 1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7" h="161">
                            <a:moveTo>
                              <a:pt x="0" y="10"/>
                            </a:moveTo>
                            <a:lnTo>
                              <a:pt x="95" y="0"/>
                            </a:lnTo>
                            <a:lnTo>
                              <a:pt x="146" y="160"/>
                            </a:lnTo>
                            <a:lnTo>
                              <a:pt x="50" y="16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9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3" y="2826"/>
                      <a:ext cx="139" cy="668"/>
                      <a:chOff x="1453" y="2826"/>
                      <a:chExt cx="139" cy="668"/>
                    </a:xfrm>
                  </p:grpSpPr>
                  <p:sp>
                    <p:nvSpPr>
                      <p:cNvPr id="1213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5" y="3266"/>
                        <a:ext cx="135" cy="223"/>
                      </a:xfrm>
                      <a:custGeom>
                        <a:avLst/>
                        <a:gdLst>
                          <a:gd name="T0" fmla="*/ 0 w 135"/>
                          <a:gd name="T1" fmla="*/ 4 h 223"/>
                          <a:gd name="T2" fmla="*/ 88 w 135"/>
                          <a:gd name="T3" fmla="*/ 0 h 223"/>
                          <a:gd name="T4" fmla="*/ 134 w 135"/>
                          <a:gd name="T5" fmla="*/ 222 h 223"/>
                          <a:gd name="T6" fmla="*/ 48 w 135"/>
                          <a:gd name="T7" fmla="*/ 222 h 223"/>
                          <a:gd name="T8" fmla="*/ 0 w 135"/>
                          <a:gd name="T9" fmla="*/ 4 h 2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5"/>
                          <a:gd name="T16" fmla="*/ 0 h 223"/>
                          <a:gd name="T17" fmla="*/ 135 w 135"/>
                          <a:gd name="T18" fmla="*/ 223 h 2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5" h="223">
                            <a:moveTo>
                              <a:pt x="0" y="4"/>
                            </a:moveTo>
                            <a:lnTo>
                              <a:pt x="88" y="0"/>
                            </a:lnTo>
                            <a:lnTo>
                              <a:pt x="134" y="222"/>
                            </a:lnTo>
                            <a:lnTo>
                              <a:pt x="48" y="222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14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3" y="2826"/>
                        <a:ext cx="91" cy="454"/>
                      </a:xfrm>
                      <a:custGeom>
                        <a:avLst/>
                        <a:gdLst>
                          <a:gd name="T0" fmla="*/ 0 w 91"/>
                          <a:gd name="T1" fmla="*/ 453 h 454"/>
                          <a:gd name="T2" fmla="*/ 90 w 91"/>
                          <a:gd name="T3" fmla="*/ 433 h 454"/>
                          <a:gd name="T4" fmla="*/ 90 w 91"/>
                          <a:gd name="T5" fmla="*/ 0 h 454"/>
                          <a:gd name="T6" fmla="*/ 0 w 91"/>
                          <a:gd name="T7" fmla="*/ 28 h 454"/>
                          <a:gd name="T8" fmla="*/ 0 w 91"/>
                          <a:gd name="T9" fmla="*/ 453 h 45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"/>
                          <a:gd name="T16" fmla="*/ 0 h 454"/>
                          <a:gd name="T17" fmla="*/ 91 w 91"/>
                          <a:gd name="T18" fmla="*/ 454 h 45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" h="454">
                            <a:moveTo>
                              <a:pt x="0" y="453"/>
                            </a:moveTo>
                            <a:lnTo>
                              <a:pt x="90" y="433"/>
                            </a:lnTo>
                            <a:lnTo>
                              <a:pt x="90" y="0"/>
                            </a:lnTo>
                            <a:lnTo>
                              <a:pt x="0" y="28"/>
                            </a:lnTo>
                            <a:lnTo>
                              <a:pt x="0" y="453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15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3" y="2826"/>
                        <a:ext cx="49" cy="668"/>
                      </a:xfrm>
                      <a:custGeom>
                        <a:avLst/>
                        <a:gdLst>
                          <a:gd name="T0" fmla="*/ 0 w 49"/>
                          <a:gd name="T1" fmla="*/ 0 h 668"/>
                          <a:gd name="T2" fmla="*/ 0 w 49"/>
                          <a:gd name="T3" fmla="*/ 439 h 668"/>
                          <a:gd name="T4" fmla="*/ 48 w 49"/>
                          <a:gd name="T5" fmla="*/ 667 h 668"/>
                          <a:gd name="T6" fmla="*/ 48 w 49"/>
                          <a:gd name="T7" fmla="*/ 16 h 668"/>
                          <a:gd name="T8" fmla="*/ 0 w 49"/>
                          <a:gd name="T9" fmla="*/ 0 h 6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9"/>
                          <a:gd name="T16" fmla="*/ 0 h 668"/>
                          <a:gd name="T17" fmla="*/ 49 w 49"/>
                          <a:gd name="T18" fmla="*/ 668 h 6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9" h="668">
                            <a:moveTo>
                              <a:pt x="0" y="0"/>
                            </a:moveTo>
                            <a:lnTo>
                              <a:pt x="0" y="439"/>
                            </a:lnTo>
                            <a:lnTo>
                              <a:pt x="48" y="667"/>
                            </a:lnTo>
                            <a:lnTo>
                              <a:pt x="48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0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0" y="2949"/>
                      <a:ext cx="108" cy="564"/>
                      <a:chOff x="1240" y="2949"/>
                      <a:chExt cx="108" cy="564"/>
                    </a:xfrm>
                  </p:grpSpPr>
                  <p:sp>
                    <p:nvSpPr>
                      <p:cNvPr id="1210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0" y="2949"/>
                        <a:ext cx="58" cy="361"/>
                      </a:xfrm>
                      <a:custGeom>
                        <a:avLst/>
                        <a:gdLst>
                          <a:gd name="T0" fmla="*/ 0 w 58"/>
                          <a:gd name="T1" fmla="*/ 14 h 361"/>
                          <a:gd name="T2" fmla="*/ 57 w 58"/>
                          <a:gd name="T3" fmla="*/ 0 h 361"/>
                          <a:gd name="T4" fmla="*/ 57 w 58"/>
                          <a:gd name="T5" fmla="*/ 360 h 361"/>
                          <a:gd name="T6" fmla="*/ 0 w 58"/>
                          <a:gd name="T7" fmla="*/ 360 h 361"/>
                          <a:gd name="T8" fmla="*/ 0 w 58"/>
                          <a:gd name="T9" fmla="*/ 14 h 36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"/>
                          <a:gd name="T16" fmla="*/ 0 h 361"/>
                          <a:gd name="T17" fmla="*/ 58 w 58"/>
                          <a:gd name="T18" fmla="*/ 361 h 36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" h="361">
                            <a:moveTo>
                              <a:pt x="0" y="14"/>
                            </a:moveTo>
                            <a:lnTo>
                              <a:pt x="57" y="0"/>
                            </a:lnTo>
                            <a:lnTo>
                              <a:pt x="57" y="360"/>
                            </a:lnTo>
                            <a:lnTo>
                              <a:pt x="0" y="360"/>
                            </a:lnTo>
                            <a:lnTo>
                              <a:pt x="0" y="14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11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0" y="3309"/>
                        <a:ext cx="106" cy="202"/>
                      </a:xfrm>
                      <a:custGeom>
                        <a:avLst/>
                        <a:gdLst>
                          <a:gd name="T0" fmla="*/ 0 w 106"/>
                          <a:gd name="T1" fmla="*/ 0 h 202"/>
                          <a:gd name="T2" fmla="*/ 56 w 106"/>
                          <a:gd name="T3" fmla="*/ 0 h 202"/>
                          <a:gd name="T4" fmla="*/ 105 w 106"/>
                          <a:gd name="T5" fmla="*/ 201 h 202"/>
                          <a:gd name="T6" fmla="*/ 51 w 106"/>
                          <a:gd name="T7" fmla="*/ 201 h 202"/>
                          <a:gd name="T8" fmla="*/ 0 w 106"/>
                          <a:gd name="T9" fmla="*/ 0 h 20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6"/>
                          <a:gd name="T16" fmla="*/ 0 h 202"/>
                          <a:gd name="T17" fmla="*/ 106 w 106"/>
                          <a:gd name="T18" fmla="*/ 202 h 20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6" h="202">
                            <a:moveTo>
                              <a:pt x="0" y="0"/>
                            </a:moveTo>
                            <a:lnTo>
                              <a:pt x="56" y="0"/>
                            </a:lnTo>
                            <a:lnTo>
                              <a:pt x="105" y="201"/>
                            </a:lnTo>
                            <a:lnTo>
                              <a:pt x="51" y="20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12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97" y="2949"/>
                        <a:ext cx="51" cy="564"/>
                      </a:xfrm>
                      <a:custGeom>
                        <a:avLst/>
                        <a:gdLst>
                          <a:gd name="T0" fmla="*/ 50 w 51"/>
                          <a:gd name="T1" fmla="*/ 563 h 564"/>
                          <a:gd name="T2" fmla="*/ 50 w 51"/>
                          <a:gd name="T3" fmla="*/ 24 h 564"/>
                          <a:gd name="T4" fmla="*/ 0 w 51"/>
                          <a:gd name="T5" fmla="*/ 0 h 564"/>
                          <a:gd name="T6" fmla="*/ 0 w 51"/>
                          <a:gd name="T7" fmla="*/ 369 h 564"/>
                          <a:gd name="T8" fmla="*/ 50 w 51"/>
                          <a:gd name="T9" fmla="*/ 563 h 5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564"/>
                          <a:gd name="T17" fmla="*/ 51 w 51"/>
                          <a:gd name="T18" fmla="*/ 564 h 5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564">
                            <a:moveTo>
                              <a:pt x="50" y="563"/>
                            </a:moveTo>
                            <a:lnTo>
                              <a:pt x="50" y="24"/>
                            </a:lnTo>
                            <a:lnTo>
                              <a:pt x="0" y="0"/>
                            </a:lnTo>
                            <a:lnTo>
                              <a:pt x="0" y="369"/>
                            </a:lnTo>
                            <a:lnTo>
                              <a:pt x="50" y="563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1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4" y="3082"/>
                      <a:ext cx="99" cy="446"/>
                      <a:chOff x="1034" y="3082"/>
                      <a:chExt cx="99" cy="446"/>
                    </a:xfrm>
                  </p:grpSpPr>
                  <p:sp>
                    <p:nvSpPr>
                      <p:cNvPr id="1207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34" y="3334"/>
                        <a:ext cx="96" cy="190"/>
                      </a:xfrm>
                      <a:custGeom>
                        <a:avLst/>
                        <a:gdLst>
                          <a:gd name="T0" fmla="*/ 40 w 96"/>
                          <a:gd name="T1" fmla="*/ 189 h 190"/>
                          <a:gd name="T2" fmla="*/ 95 w 96"/>
                          <a:gd name="T3" fmla="*/ 189 h 190"/>
                          <a:gd name="T4" fmla="*/ 54 w 96"/>
                          <a:gd name="T5" fmla="*/ 0 h 190"/>
                          <a:gd name="T6" fmla="*/ 0 w 96"/>
                          <a:gd name="T7" fmla="*/ 0 h 190"/>
                          <a:gd name="T8" fmla="*/ 40 w 96"/>
                          <a:gd name="T9" fmla="*/ 189 h 19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"/>
                          <a:gd name="T16" fmla="*/ 0 h 190"/>
                          <a:gd name="T17" fmla="*/ 96 w 96"/>
                          <a:gd name="T18" fmla="*/ 190 h 19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" h="190">
                            <a:moveTo>
                              <a:pt x="40" y="189"/>
                            </a:moveTo>
                            <a:lnTo>
                              <a:pt x="95" y="189"/>
                            </a:ln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40" y="189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8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34" y="3082"/>
                        <a:ext cx="58" cy="253"/>
                      </a:xfrm>
                      <a:custGeom>
                        <a:avLst/>
                        <a:gdLst>
                          <a:gd name="T0" fmla="*/ 0 w 58"/>
                          <a:gd name="T1" fmla="*/ 252 h 253"/>
                          <a:gd name="T2" fmla="*/ 54 w 58"/>
                          <a:gd name="T3" fmla="*/ 252 h 253"/>
                          <a:gd name="T4" fmla="*/ 57 w 58"/>
                          <a:gd name="T5" fmla="*/ 0 h 253"/>
                          <a:gd name="T6" fmla="*/ 0 w 58"/>
                          <a:gd name="T7" fmla="*/ 15 h 253"/>
                          <a:gd name="T8" fmla="*/ 0 w 58"/>
                          <a:gd name="T9" fmla="*/ 252 h 2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"/>
                          <a:gd name="T16" fmla="*/ 0 h 253"/>
                          <a:gd name="T17" fmla="*/ 58 w 58"/>
                          <a:gd name="T18" fmla="*/ 253 h 2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" h="253">
                            <a:moveTo>
                              <a:pt x="0" y="252"/>
                            </a:moveTo>
                            <a:lnTo>
                              <a:pt x="54" y="252"/>
                            </a:lnTo>
                            <a:lnTo>
                              <a:pt x="57" y="0"/>
                            </a:lnTo>
                            <a:lnTo>
                              <a:pt x="0" y="15"/>
                            </a:lnTo>
                            <a:lnTo>
                              <a:pt x="0" y="252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9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89" y="3088"/>
                        <a:ext cx="44" cy="440"/>
                      </a:xfrm>
                      <a:custGeom>
                        <a:avLst/>
                        <a:gdLst>
                          <a:gd name="T0" fmla="*/ 0 w 44"/>
                          <a:gd name="T1" fmla="*/ 0 h 440"/>
                          <a:gd name="T2" fmla="*/ 0 w 44"/>
                          <a:gd name="T3" fmla="*/ 248 h 440"/>
                          <a:gd name="T4" fmla="*/ 43 w 44"/>
                          <a:gd name="T5" fmla="*/ 439 h 440"/>
                          <a:gd name="T6" fmla="*/ 40 w 44"/>
                          <a:gd name="T7" fmla="*/ 61 h 440"/>
                          <a:gd name="T8" fmla="*/ 0 w 44"/>
                          <a:gd name="T9" fmla="*/ 0 h 4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"/>
                          <a:gd name="T16" fmla="*/ 0 h 440"/>
                          <a:gd name="T17" fmla="*/ 44 w 44"/>
                          <a:gd name="T18" fmla="*/ 440 h 4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" h="440">
                            <a:moveTo>
                              <a:pt x="0" y="0"/>
                            </a:moveTo>
                            <a:lnTo>
                              <a:pt x="0" y="248"/>
                            </a:lnTo>
                            <a:lnTo>
                              <a:pt x="43" y="439"/>
                            </a:lnTo>
                            <a:lnTo>
                              <a:pt x="40" y="6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  <p:grpSp>
              <p:nvGrpSpPr>
                <p:cNvPr id="22" name="Group 95"/>
                <p:cNvGrpSpPr>
                  <a:grpSpLocks/>
                </p:cNvGrpSpPr>
                <p:nvPr/>
              </p:nvGrpSpPr>
              <p:grpSpPr bwMode="auto">
                <a:xfrm>
                  <a:off x="190" y="2555"/>
                  <a:ext cx="818" cy="1411"/>
                  <a:chOff x="190" y="2555"/>
                  <a:chExt cx="818" cy="1411"/>
                </a:xfrm>
              </p:grpSpPr>
              <p:grpSp>
                <p:nvGrpSpPr>
                  <p:cNvPr id="23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90" y="2555"/>
                    <a:ext cx="818" cy="1411"/>
                    <a:chOff x="190" y="2555"/>
                    <a:chExt cx="818" cy="1411"/>
                  </a:xfrm>
                </p:grpSpPr>
                <p:sp>
                  <p:nvSpPr>
                    <p:cNvPr id="1194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847" y="2933"/>
                      <a:ext cx="161" cy="1008"/>
                    </a:xfrm>
                    <a:custGeom>
                      <a:avLst/>
                      <a:gdLst>
                        <a:gd name="T0" fmla="*/ 45 w 161"/>
                        <a:gd name="T1" fmla="*/ 0 h 1008"/>
                        <a:gd name="T2" fmla="*/ 45 w 161"/>
                        <a:gd name="T3" fmla="*/ 119 h 1008"/>
                        <a:gd name="T4" fmla="*/ 0 w 161"/>
                        <a:gd name="T5" fmla="*/ 100 h 1008"/>
                        <a:gd name="T6" fmla="*/ 0 w 161"/>
                        <a:gd name="T7" fmla="*/ 1007 h 1008"/>
                        <a:gd name="T8" fmla="*/ 160 w 161"/>
                        <a:gd name="T9" fmla="*/ 997 h 1008"/>
                        <a:gd name="T10" fmla="*/ 160 w 161"/>
                        <a:gd name="T11" fmla="*/ 119 h 1008"/>
                        <a:gd name="T12" fmla="*/ 45 w 161"/>
                        <a:gd name="T13" fmla="*/ 0 h 10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1"/>
                        <a:gd name="T22" fmla="*/ 0 h 1008"/>
                        <a:gd name="T23" fmla="*/ 161 w 161"/>
                        <a:gd name="T24" fmla="*/ 1008 h 10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1" h="1008">
                          <a:moveTo>
                            <a:pt x="45" y="0"/>
                          </a:moveTo>
                          <a:lnTo>
                            <a:pt x="45" y="119"/>
                          </a:lnTo>
                          <a:lnTo>
                            <a:pt x="0" y="100"/>
                          </a:lnTo>
                          <a:lnTo>
                            <a:pt x="0" y="1007"/>
                          </a:lnTo>
                          <a:lnTo>
                            <a:pt x="160" y="997"/>
                          </a:lnTo>
                          <a:lnTo>
                            <a:pt x="160" y="119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95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821" y="2933"/>
                      <a:ext cx="72" cy="170"/>
                    </a:xfrm>
                    <a:custGeom>
                      <a:avLst/>
                      <a:gdLst>
                        <a:gd name="T0" fmla="*/ 71 w 72"/>
                        <a:gd name="T1" fmla="*/ 0 h 170"/>
                        <a:gd name="T2" fmla="*/ 0 w 72"/>
                        <a:gd name="T3" fmla="*/ 31 h 170"/>
                        <a:gd name="T4" fmla="*/ 0 w 72"/>
                        <a:gd name="T5" fmla="*/ 169 h 170"/>
                        <a:gd name="T6" fmla="*/ 71 w 72"/>
                        <a:gd name="T7" fmla="*/ 169 h 170"/>
                        <a:gd name="T8" fmla="*/ 71 w 72"/>
                        <a:gd name="T9" fmla="*/ 0 h 17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0"/>
                        <a:gd name="T17" fmla="*/ 72 w 72"/>
                        <a:gd name="T18" fmla="*/ 170 h 17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0">
                          <a:moveTo>
                            <a:pt x="71" y="0"/>
                          </a:moveTo>
                          <a:lnTo>
                            <a:pt x="0" y="31"/>
                          </a:lnTo>
                          <a:lnTo>
                            <a:pt x="0" y="169"/>
                          </a:lnTo>
                          <a:lnTo>
                            <a:pt x="71" y="169"/>
                          </a:lnTo>
                          <a:lnTo>
                            <a:pt x="71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96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190" y="2555"/>
                      <a:ext cx="440" cy="1411"/>
                    </a:xfrm>
                    <a:custGeom>
                      <a:avLst/>
                      <a:gdLst>
                        <a:gd name="T0" fmla="*/ 0 w 440"/>
                        <a:gd name="T1" fmla="*/ 260 h 1411"/>
                        <a:gd name="T2" fmla="*/ 439 w 440"/>
                        <a:gd name="T3" fmla="*/ 0 h 1411"/>
                        <a:gd name="T4" fmla="*/ 439 w 440"/>
                        <a:gd name="T5" fmla="*/ 1410 h 1411"/>
                        <a:gd name="T6" fmla="*/ 1 w 440"/>
                        <a:gd name="T7" fmla="*/ 1384 h 1411"/>
                        <a:gd name="T8" fmla="*/ 0 w 440"/>
                        <a:gd name="T9" fmla="*/ 260 h 14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0"/>
                        <a:gd name="T16" fmla="*/ 0 h 1411"/>
                        <a:gd name="T17" fmla="*/ 440 w 440"/>
                        <a:gd name="T18" fmla="*/ 1411 h 14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0" h="1411">
                          <a:moveTo>
                            <a:pt x="0" y="260"/>
                          </a:moveTo>
                          <a:lnTo>
                            <a:pt x="439" y="0"/>
                          </a:lnTo>
                          <a:lnTo>
                            <a:pt x="439" y="1410"/>
                          </a:lnTo>
                          <a:lnTo>
                            <a:pt x="1" y="1384"/>
                          </a:lnTo>
                          <a:lnTo>
                            <a:pt x="0" y="26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97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630" y="2558"/>
                      <a:ext cx="223" cy="1408"/>
                    </a:xfrm>
                    <a:custGeom>
                      <a:avLst/>
                      <a:gdLst>
                        <a:gd name="T0" fmla="*/ 0 w 223"/>
                        <a:gd name="T1" fmla="*/ 0 h 1408"/>
                        <a:gd name="T2" fmla="*/ 35 w 223"/>
                        <a:gd name="T3" fmla="*/ 20 h 1408"/>
                        <a:gd name="T4" fmla="*/ 86 w 223"/>
                        <a:gd name="T5" fmla="*/ 10 h 1408"/>
                        <a:gd name="T6" fmla="*/ 136 w 223"/>
                        <a:gd name="T7" fmla="*/ 30 h 1408"/>
                        <a:gd name="T8" fmla="*/ 136 w 223"/>
                        <a:gd name="T9" fmla="*/ 79 h 1408"/>
                        <a:gd name="T10" fmla="*/ 222 w 223"/>
                        <a:gd name="T11" fmla="*/ 143 h 1408"/>
                        <a:gd name="T12" fmla="*/ 222 w 223"/>
                        <a:gd name="T13" fmla="*/ 1357 h 1408"/>
                        <a:gd name="T14" fmla="*/ 0 w 223"/>
                        <a:gd name="T15" fmla="*/ 1407 h 1408"/>
                        <a:gd name="T16" fmla="*/ 0 w 223"/>
                        <a:gd name="T17" fmla="*/ 0 h 140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3"/>
                        <a:gd name="T28" fmla="*/ 0 h 1408"/>
                        <a:gd name="T29" fmla="*/ 223 w 223"/>
                        <a:gd name="T30" fmla="*/ 1408 h 140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3" h="1408">
                          <a:moveTo>
                            <a:pt x="0" y="0"/>
                          </a:moveTo>
                          <a:lnTo>
                            <a:pt x="35" y="20"/>
                          </a:lnTo>
                          <a:lnTo>
                            <a:pt x="86" y="10"/>
                          </a:lnTo>
                          <a:lnTo>
                            <a:pt x="136" y="30"/>
                          </a:lnTo>
                          <a:lnTo>
                            <a:pt x="136" y="79"/>
                          </a:lnTo>
                          <a:lnTo>
                            <a:pt x="222" y="143"/>
                          </a:lnTo>
                          <a:lnTo>
                            <a:pt x="222" y="1357"/>
                          </a:lnTo>
                          <a:lnTo>
                            <a:pt x="0" y="140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193" name="Freeform 101"/>
                  <p:cNvSpPr>
                    <a:spLocks/>
                  </p:cNvSpPr>
                  <p:nvPr/>
                </p:nvSpPr>
                <p:spPr bwMode="auto">
                  <a:xfrm>
                    <a:off x="914" y="2982"/>
                    <a:ext cx="80" cy="151"/>
                  </a:xfrm>
                  <a:custGeom>
                    <a:avLst/>
                    <a:gdLst>
                      <a:gd name="T0" fmla="*/ 0 w 80"/>
                      <a:gd name="T1" fmla="*/ 0 h 151"/>
                      <a:gd name="T2" fmla="*/ 0 w 80"/>
                      <a:gd name="T3" fmla="*/ 81 h 151"/>
                      <a:gd name="T4" fmla="*/ 79 w 80"/>
                      <a:gd name="T5" fmla="*/ 150 h 151"/>
                      <a:gd name="T6" fmla="*/ 79 w 80"/>
                      <a:gd name="T7" fmla="*/ 86 h 151"/>
                      <a:gd name="T8" fmla="*/ 0 w 80"/>
                      <a:gd name="T9" fmla="*/ 0 h 1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151"/>
                      <a:gd name="T17" fmla="*/ 80 w 80"/>
                      <a:gd name="T18" fmla="*/ 151 h 1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151">
                        <a:moveTo>
                          <a:pt x="0" y="0"/>
                        </a:moveTo>
                        <a:lnTo>
                          <a:pt x="0" y="81"/>
                        </a:lnTo>
                        <a:lnTo>
                          <a:pt x="79" y="150"/>
                        </a:lnTo>
                        <a:lnTo>
                          <a:pt x="79" y="8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4" name="Group 102"/>
                <p:cNvGrpSpPr>
                  <a:grpSpLocks/>
                </p:cNvGrpSpPr>
                <p:nvPr/>
              </p:nvGrpSpPr>
              <p:grpSpPr bwMode="auto">
                <a:xfrm>
                  <a:off x="154" y="3018"/>
                  <a:ext cx="103" cy="929"/>
                  <a:chOff x="154" y="3018"/>
                  <a:chExt cx="103" cy="929"/>
                </a:xfrm>
              </p:grpSpPr>
              <p:grpSp>
                <p:nvGrpSpPr>
                  <p:cNvPr id="25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54" y="3018"/>
                    <a:ext cx="103" cy="929"/>
                    <a:chOff x="154" y="3018"/>
                    <a:chExt cx="103" cy="929"/>
                  </a:xfrm>
                </p:grpSpPr>
                <p:sp>
                  <p:nvSpPr>
                    <p:cNvPr id="1190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154" y="3018"/>
                      <a:ext cx="57" cy="929"/>
                    </a:xfrm>
                    <a:custGeom>
                      <a:avLst/>
                      <a:gdLst>
                        <a:gd name="T0" fmla="*/ 0 w 57"/>
                        <a:gd name="T1" fmla="*/ 29 h 929"/>
                        <a:gd name="T2" fmla="*/ 56 w 57"/>
                        <a:gd name="T3" fmla="*/ 0 h 929"/>
                        <a:gd name="T4" fmla="*/ 56 w 57"/>
                        <a:gd name="T5" fmla="*/ 928 h 929"/>
                        <a:gd name="T6" fmla="*/ 0 w 57"/>
                        <a:gd name="T7" fmla="*/ 928 h 929"/>
                        <a:gd name="T8" fmla="*/ 0 w 57"/>
                        <a:gd name="T9" fmla="*/ 29 h 9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"/>
                        <a:gd name="T16" fmla="*/ 0 h 929"/>
                        <a:gd name="T17" fmla="*/ 57 w 57"/>
                        <a:gd name="T18" fmla="*/ 929 h 9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" h="929">
                          <a:moveTo>
                            <a:pt x="0" y="29"/>
                          </a:moveTo>
                          <a:lnTo>
                            <a:pt x="56" y="0"/>
                          </a:lnTo>
                          <a:lnTo>
                            <a:pt x="56" y="928"/>
                          </a:lnTo>
                          <a:lnTo>
                            <a:pt x="0" y="928"/>
                          </a:lnTo>
                          <a:lnTo>
                            <a:pt x="0" y="29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91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210" y="3018"/>
                      <a:ext cx="47" cy="929"/>
                    </a:xfrm>
                    <a:custGeom>
                      <a:avLst/>
                      <a:gdLst>
                        <a:gd name="T0" fmla="*/ 0 w 47"/>
                        <a:gd name="T1" fmla="*/ 0 h 929"/>
                        <a:gd name="T2" fmla="*/ 46 w 47"/>
                        <a:gd name="T3" fmla="*/ 0 h 929"/>
                        <a:gd name="T4" fmla="*/ 46 w 47"/>
                        <a:gd name="T5" fmla="*/ 928 h 929"/>
                        <a:gd name="T6" fmla="*/ 0 w 47"/>
                        <a:gd name="T7" fmla="*/ 928 h 929"/>
                        <a:gd name="T8" fmla="*/ 0 w 47"/>
                        <a:gd name="T9" fmla="*/ 0 h 9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7"/>
                        <a:gd name="T16" fmla="*/ 0 h 929"/>
                        <a:gd name="T17" fmla="*/ 47 w 47"/>
                        <a:gd name="T18" fmla="*/ 929 h 9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7" h="929">
                          <a:moveTo>
                            <a:pt x="0" y="0"/>
                          </a:moveTo>
                          <a:lnTo>
                            <a:pt x="46" y="0"/>
                          </a:lnTo>
                          <a:lnTo>
                            <a:pt x="46" y="928"/>
                          </a:lnTo>
                          <a:lnTo>
                            <a:pt x="0" y="9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6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29" y="3054"/>
                    <a:ext cx="5" cy="394"/>
                    <a:chOff x="229" y="3054"/>
                    <a:chExt cx="5" cy="394"/>
                  </a:xfrm>
                </p:grpSpPr>
                <p:grpSp>
                  <p:nvGrpSpPr>
                    <p:cNvPr id="27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" y="3054"/>
                      <a:ext cx="5" cy="177"/>
                      <a:chOff x="229" y="3054"/>
                      <a:chExt cx="5" cy="177"/>
                    </a:xfrm>
                  </p:grpSpPr>
                  <p:sp>
                    <p:nvSpPr>
                      <p:cNvPr id="1188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" y="3054"/>
                        <a:ext cx="5" cy="72"/>
                      </a:xfrm>
                      <a:custGeom>
                        <a:avLst/>
                        <a:gdLst>
                          <a:gd name="T0" fmla="*/ 0 w 5"/>
                          <a:gd name="T1" fmla="*/ 0 h 72"/>
                          <a:gd name="T2" fmla="*/ 4 w 5"/>
                          <a:gd name="T3" fmla="*/ 0 h 72"/>
                          <a:gd name="T4" fmla="*/ 4 w 5"/>
                          <a:gd name="T5" fmla="*/ 71 h 72"/>
                          <a:gd name="T6" fmla="*/ 0 w 5"/>
                          <a:gd name="T7" fmla="*/ 71 h 72"/>
                          <a:gd name="T8" fmla="*/ 0 w 5"/>
                          <a:gd name="T9" fmla="*/ 0 h 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"/>
                          <a:gd name="T16" fmla="*/ 0 h 72"/>
                          <a:gd name="T17" fmla="*/ 5 w 5"/>
                          <a:gd name="T18" fmla="*/ 72 h 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" h="72">
                            <a:moveTo>
                              <a:pt x="0" y="0"/>
                            </a:moveTo>
                            <a:lnTo>
                              <a:pt x="4" y="0"/>
                            </a:lnTo>
                            <a:lnTo>
                              <a:pt x="4" y="71"/>
                            </a:lnTo>
                            <a:lnTo>
                              <a:pt x="0" y="7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89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" y="3158"/>
                        <a:ext cx="5" cy="73"/>
                      </a:xfrm>
                      <a:custGeom>
                        <a:avLst/>
                        <a:gdLst>
                          <a:gd name="T0" fmla="*/ 0 w 5"/>
                          <a:gd name="T1" fmla="*/ 0 h 73"/>
                          <a:gd name="T2" fmla="*/ 4 w 5"/>
                          <a:gd name="T3" fmla="*/ 0 h 73"/>
                          <a:gd name="T4" fmla="*/ 4 w 5"/>
                          <a:gd name="T5" fmla="*/ 72 h 73"/>
                          <a:gd name="T6" fmla="*/ 0 w 5"/>
                          <a:gd name="T7" fmla="*/ 72 h 73"/>
                          <a:gd name="T8" fmla="*/ 0 w 5"/>
                          <a:gd name="T9" fmla="*/ 0 h 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"/>
                          <a:gd name="T16" fmla="*/ 0 h 73"/>
                          <a:gd name="T17" fmla="*/ 5 w 5"/>
                          <a:gd name="T18" fmla="*/ 73 h 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" h="73">
                            <a:moveTo>
                              <a:pt x="0" y="0"/>
                            </a:moveTo>
                            <a:lnTo>
                              <a:pt x="4" y="0"/>
                            </a:lnTo>
                            <a:lnTo>
                              <a:pt x="4" y="72"/>
                            </a:lnTo>
                            <a:lnTo>
                              <a:pt x="0" y="7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8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" y="3274"/>
                      <a:ext cx="5" cy="174"/>
                      <a:chOff x="229" y="3274"/>
                      <a:chExt cx="5" cy="174"/>
                    </a:xfrm>
                  </p:grpSpPr>
                  <p:sp>
                    <p:nvSpPr>
                      <p:cNvPr id="1186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" y="3274"/>
                        <a:ext cx="5" cy="71"/>
                      </a:xfrm>
                      <a:custGeom>
                        <a:avLst/>
                        <a:gdLst>
                          <a:gd name="T0" fmla="*/ 0 w 5"/>
                          <a:gd name="T1" fmla="*/ 0 h 71"/>
                          <a:gd name="T2" fmla="*/ 4 w 5"/>
                          <a:gd name="T3" fmla="*/ 0 h 71"/>
                          <a:gd name="T4" fmla="*/ 4 w 5"/>
                          <a:gd name="T5" fmla="*/ 70 h 71"/>
                          <a:gd name="T6" fmla="*/ 0 w 5"/>
                          <a:gd name="T7" fmla="*/ 70 h 71"/>
                          <a:gd name="T8" fmla="*/ 0 w 5"/>
                          <a:gd name="T9" fmla="*/ 0 h 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"/>
                          <a:gd name="T16" fmla="*/ 0 h 71"/>
                          <a:gd name="T17" fmla="*/ 5 w 5"/>
                          <a:gd name="T18" fmla="*/ 71 h 7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" h="71">
                            <a:moveTo>
                              <a:pt x="0" y="0"/>
                            </a:moveTo>
                            <a:lnTo>
                              <a:pt x="4" y="0"/>
                            </a:lnTo>
                            <a:lnTo>
                              <a:pt x="4" y="70"/>
                            </a:lnTo>
                            <a:lnTo>
                              <a:pt x="0" y="7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87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" y="3376"/>
                        <a:ext cx="5" cy="72"/>
                      </a:xfrm>
                      <a:custGeom>
                        <a:avLst/>
                        <a:gdLst>
                          <a:gd name="T0" fmla="*/ 0 w 5"/>
                          <a:gd name="T1" fmla="*/ 0 h 72"/>
                          <a:gd name="T2" fmla="*/ 4 w 5"/>
                          <a:gd name="T3" fmla="*/ 0 h 72"/>
                          <a:gd name="T4" fmla="*/ 4 w 5"/>
                          <a:gd name="T5" fmla="*/ 71 h 72"/>
                          <a:gd name="T6" fmla="*/ 0 w 5"/>
                          <a:gd name="T7" fmla="*/ 71 h 72"/>
                          <a:gd name="T8" fmla="*/ 0 w 5"/>
                          <a:gd name="T9" fmla="*/ 0 h 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"/>
                          <a:gd name="T16" fmla="*/ 0 h 72"/>
                          <a:gd name="T17" fmla="*/ 5 w 5"/>
                          <a:gd name="T18" fmla="*/ 72 h 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" h="72">
                            <a:moveTo>
                              <a:pt x="0" y="0"/>
                            </a:moveTo>
                            <a:lnTo>
                              <a:pt x="4" y="0"/>
                            </a:lnTo>
                            <a:lnTo>
                              <a:pt x="4" y="71"/>
                            </a:lnTo>
                            <a:lnTo>
                              <a:pt x="0" y="7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tx1"/>
                      </a:solidFill>
                      <a:ln w="12700" cap="rnd" cmpd="sng">
                        <a:solidFill>
                          <a:srgbClr val="C0C0C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>
                        <a:prstShdw prst="shdw17" dist="17961" dir="2700000">
                          <a:srgbClr val="737373"/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  <p:grpSp>
            <p:nvGrpSpPr>
              <p:cNvPr id="29" name="Group 113"/>
              <p:cNvGrpSpPr>
                <a:grpSpLocks/>
              </p:cNvGrpSpPr>
              <p:nvPr/>
            </p:nvGrpSpPr>
            <p:grpSpPr bwMode="auto">
              <a:xfrm>
                <a:off x="276" y="2516"/>
                <a:ext cx="294" cy="249"/>
                <a:chOff x="276" y="2516"/>
                <a:chExt cx="294" cy="249"/>
              </a:xfrm>
            </p:grpSpPr>
            <p:sp>
              <p:nvSpPr>
                <p:cNvPr id="1175" name="Freeform 114"/>
                <p:cNvSpPr>
                  <a:spLocks/>
                </p:cNvSpPr>
                <p:nvPr/>
              </p:nvSpPr>
              <p:spPr bwMode="auto">
                <a:xfrm>
                  <a:off x="276" y="2674"/>
                  <a:ext cx="27" cy="91"/>
                </a:xfrm>
                <a:custGeom>
                  <a:avLst/>
                  <a:gdLst>
                    <a:gd name="T0" fmla="*/ 0 w 27"/>
                    <a:gd name="T1" fmla="*/ 0 h 91"/>
                    <a:gd name="T2" fmla="*/ 0 w 27"/>
                    <a:gd name="T3" fmla="*/ 90 h 91"/>
                    <a:gd name="T4" fmla="*/ 25 w 27"/>
                    <a:gd name="T5" fmla="*/ 75 h 91"/>
                    <a:gd name="T6" fmla="*/ 26 w 27"/>
                    <a:gd name="T7" fmla="*/ 0 h 91"/>
                    <a:gd name="T8" fmla="*/ 0 w 27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91"/>
                    <a:gd name="T17" fmla="*/ 27 w 2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91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25" y="75"/>
                      </a:ln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76" name="Freeform 115"/>
                <p:cNvSpPr>
                  <a:spLocks/>
                </p:cNvSpPr>
                <p:nvPr/>
              </p:nvSpPr>
              <p:spPr bwMode="auto">
                <a:xfrm>
                  <a:off x="444" y="2576"/>
                  <a:ext cx="25" cy="90"/>
                </a:xfrm>
                <a:custGeom>
                  <a:avLst/>
                  <a:gdLst>
                    <a:gd name="T0" fmla="*/ 0 w 25"/>
                    <a:gd name="T1" fmla="*/ 0 h 90"/>
                    <a:gd name="T2" fmla="*/ 0 w 25"/>
                    <a:gd name="T3" fmla="*/ 89 h 90"/>
                    <a:gd name="T4" fmla="*/ 23 w 25"/>
                    <a:gd name="T5" fmla="*/ 74 h 90"/>
                    <a:gd name="T6" fmla="*/ 24 w 25"/>
                    <a:gd name="T7" fmla="*/ 0 h 90"/>
                    <a:gd name="T8" fmla="*/ 0 w 25"/>
                    <a:gd name="T9" fmla="*/ 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90"/>
                    <a:gd name="T17" fmla="*/ 25 w 25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90">
                      <a:moveTo>
                        <a:pt x="0" y="0"/>
                      </a:moveTo>
                      <a:lnTo>
                        <a:pt x="0" y="89"/>
                      </a:lnTo>
                      <a:lnTo>
                        <a:pt x="23" y="74"/>
                      </a:lnTo>
                      <a:lnTo>
                        <a:pt x="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77" name="Freeform 116"/>
                <p:cNvSpPr>
                  <a:spLocks/>
                </p:cNvSpPr>
                <p:nvPr/>
              </p:nvSpPr>
              <p:spPr bwMode="auto">
                <a:xfrm>
                  <a:off x="363" y="2624"/>
                  <a:ext cx="26" cy="93"/>
                </a:xfrm>
                <a:custGeom>
                  <a:avLst/>
                  <a:gdLst>
                    <a:gd name="T0" fmla="*/ 0 w 26"/>
                    <a:gd name="T1" fmla="*/ 0 h 93"/>
                    <a:gd name="T2" fmla="*/ 0 w 26"/>
                    <a:gd name="T3" fmla="*/ 92 h 93"/>
                    <a:gd name="T4" fmla="*/ 24 w 26"/>
                    <a:gd name="T5" fmla="*/ 76 h 93"/>
                    <a:gd name="T6" fmla="*/ 25 w 26"/>
                    <a:gd name="T7" fmla="*/ 0 h 93"/>
                    <a:gd name="T8" fmla="*/ 0 w 26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93"/>
                    <a:gd name="T17" fmla="*/ 26 w 26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93">
                      <a:moveTo>
                        <a:pt x="0" y="0"/>
                      </a:moveTo>
                      <a:lnTo>
                        <a:pt x="0" y="92"/>
                      </a:lnTo>
                      <a:lnTo>
                        <a:pt x="24" y="76"/>
                      </a:lnTo>
                      <a:lnTo>
                        <a:pt x="2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78" name="Freeform 117"/>
                <p:cNvSpPr>
                  <a:spLocks/>
                </p:cNvSpPr>
                <p:nvPr/>
              </p:nvSpPr>
              <p:spPr bwMode="auto">
                <a:xfrm>
                  <a:off x="546" y="2516"/>
                  <a:ext cx="24" cy="91"/>
                </a:xfrm>
                <a:custGeom>
                  <a:avLst/>
                  <a:gdLst>
                    <a:gd name="T0" fmla="*/ 0 w 24"/>
                    <a:gd name="T1" fmla="*/ 0 h 91"/>
                    <a:gd name="T2" fmla="*/ 0 w 24"/>
                    <a:gd name="T3" fmla="*/ 90 h 91"/>
                    <a:gd name="T4" fmla="*/ 23 w 24"/>
                    <a:gd name="T5" fmla="*/ 75 h 91"/>
                    <a:gd name="T6" fmla="*/ 23 w 24"/>
                    <a:gd name="T7" fmla="*/ 0 h 91"/>
                    <a:gd name="T8" fmla="*/ 0 w 24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91"/>
                    <a:gd name="T17" fmla="*/ 24 w 24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91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23" y="75"/>
                      </a:lnTo>
                      <a:lnTo>
                        <a:pt x="2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0" name="Group 118"/>
              <p:cNvGrpSpPr>
                <a:grpSpLocks/>
              </p:cNvGrpSpPr>
              <p:nvPr/>
            </p:nvGrpSpPr>
            <p:grpSpPr bwMode="auto">
              <a:xfrm>
                <a:off x="714" y="2969"/>
                <a:ext cx="171" cy="998"/>
                <a:chOff x="714" y="2969"/>
                <a:chExt cx="171" cy="998"/>
              </a:xfrm>
            </p:grpSpPr>
            <p:grpSp>
              <p:nvGrpSpPr>
                <p:cNvPr id="31" name="Group 119"/>
                <p:cNvGrpSpPr>
                  <a:grpSpLocks/>
                </p:cNvGrpSpPr>
                <p:nvPr/>
              </p:nvGrpSpPr>
              <p:grpSpPr bwMode="auto">
                <a:xfrm>
                  <a:off x="714" y="2969"/>
                  <a:ext cx="171" cy="998"/>
                  <a:chOff x="714" y="2969"/>
                  <a:chExt cx="171" cy="998"/>
                </a:xfrm>
              </p:grpSpPr>
              <p:sp>
                <p:nvSpPr>
                  <p:cNvPr id="1173" name="Freeform 120"/>
                  <p:cNvSpPr>
                    <a:spLocks/>
                  </p:cNvSpPr>
                  <p:nvPr/>
                </p:nvSpPr>
                <p:spPr bwMode="auto">
                  <a:xfrm>
                    <a:off x="767" y="2969"/>
                    <a:ext cx="118" cy="997"/>
                  </a:xfrm>
                  <a:custGeom>
                    <a:avLst/>
                    <a:gdLst>
                      <a:gd name="T0" fmla="*/ 0 w 118"/>
                      <a:gd name="T1" fmla="*/ 0 h 997"/>
                      <a:gd name="T2" fmla="*/ 117 w 118"/>
                      <a:gd name="T3" fmla="*/ 49 h 997"/>
                      <a:gd name="T4" fmla="*/ 117 w 118"/>
                      <a:gd name="T5" fmla="*/ 972 h 997"/>
                      <a:gd name="T6" fmla="*/ 0 w 118"/>
                      <a:gd name="T7" fmla="*/ 996 h 997"/>
                      <a:gd name="T8" fmla="*/ 0 w 118"/>
                      <a:gd name="T9" fmla="*/ 0 h 9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8"/>
                      <a:gd name="T16" fmla="*/ 0 h 997"/>
                      <a:gd name="T17" fmla="*/ 118 w 118"/>
                      <a:gd name="T18" fmla="*/ 997 h 9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8" h="997">
                        <a:moveTo>
                          <a:pt x="0" y="0"/>
                        </a:moveTo>
                        <a:lnTo>
                          <a:pt x="117" y="49"/>
                        </a:lnTo>
                        <a:lnTo>
                          <a:pt x="117" y="972"/>
                        </a:lnTo>
                        <a:lnTo>
                          <a:pt x="0" y="99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4" name="Freeform 121"/>
                  <p:cNvSpPr>
                    <a:spLocks/>
                  </p:cNvSpPr>
                  <p:nvPr/>
                </p:nvSpPr>
                <p:spPr bwMode="auto">
                  <a:xfrm>
                    <a:off x="714" y="2969"/>
                    <a:ext cx="54" cy="998"/>
                  </a:xfrm>
                  <a:custGeom>
                    <a:avLst/>
                    <a:gdLst>
                      <a:gd name="T0" fmla="*/ 53 w 54"/>
                      <a:gd name="T1" fmla="*/ 0 h 998"/>
                      <a:gd name="T2" fmla="*/ 53 w 54"/>
                      <a:gd name="T3" fmla="*/ 997 h 998"/>
                      <a:gd name="T4" fmla="*/ 0 w 54"/>
                      <a:gd name="T5" fmla="*/ 979 h 998"/>
                      <a:gd name="T6" fmla="*/ 0 w 54"/>
                      <a:gd name="T7" fmla="*/ 20 h 998"/>
                      <a:gd name="T8" fmla="*/ 53 w 54"/>
                      <a:gd name="T9" fmla="*/ 0 h 9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4"/>
                      <a:gd name="T16" fmla="*/ 0 h 998"/>
                      <a:gd name="T17" fmla="*/ 54 w 54"/>
                      <a:gd name="T18" fmla="*/ 998 h 9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4" h="998">
                        <a:moveTo>
                          <a:pt x="53" y="0"/>
                        </a:moveTo>
                        <a:lnTo>
                          <a:pt x="53" y="997"/>
                        </a:lnTo>
                        <a:lnTo>
                          <a:pt x="0" y="979"/>
                        </a:lnTo>
                        <a:lnTo>
                          <a:pt x="0" y="20"/>
                        </a:lnTo>
                        <a:lnTo>
                          <a:pt x="53" y="0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72" name="Group 122"/>
                <p:cNvGrpSpPr>
                  <a:grpSpLocks/>
                </p:cNvGrpSpPr>
                <p:nvPr/>
              </p:nvGrpSpPr>
              <p:grpSpPr bwMode="auto">
                <a:xfrm>
                  <a:off x="810" y="3109"/>
                  <a:ext cx="5" cy="392"/>
                  <a:chOff x="810" y="3109"/>
                  <a:chExt cx="5" cy="392"/>
                </a:xfrm>
              </p:grpSpPr>
              <p:grpSp>
                <p:nvGrpSpPr>
                  <p:cNvPr id="307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0" y="3109"/>
                    <a:ext cx="5" cy="177"/>
                    <a:chOff x="810" y="3109"/>
                    <a:chExt cx="5" cy="177"/>
                  </a:xfrm>
                </p:grpSpPr>
                <p:sp>
                  <p:nvSpPr>
                    <p:cNvPr id="1171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810" y="3109"/>
                      <a:ext cx="5" cy="71"/>
                    </a:xfrm>
                    <a:custGeom>
                      <a:avLst/>
                      <a:gdLst>
                        <a:gd name="T0" fmla="*/ 0 w 5"/>
                        <a:gd name="T1" fmla="*/ 0 h 71"/>
                        <a:gd name="T2" fmla="*/ 4 w 5"/>
                        <a:gd name="T3" fmla="*/ 0 h 71"/>
                        <a:gd name="T4" fmla="*/ 4 w 5"/>
                        <a:gd name="T5" fmla="*/ 70 h 71"/>
                        <a:gd name="T6" fmla="*/ 0 w 5"/>
                        <a:gd name="T7" fmla="*/ 70 h 71"/>
                        <a:gd name="T8" fmla="*/ 0 w 5"/>
                        <a:gd name="T9" fmla="*/ 0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71"/>
                        <a:gd name="T17" fmla="*/ 5 w 5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71">
                          <a:moveTo>
                            <a:pt x="0" y="0"/>
                          </a:moveTo>
                          <a:lnTo>
                            <a:pt x="4" y="0"/>
                          </a:lnTo>
                          <a:lnTo>
                            <a:pt x="4" y="70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72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810" y="3213"/>
                      <a:ext cx="5" cy="73"/>
                    </a:xfrm>
                    <a:custGeom>
                      <a:avLst/>
                      <a:gdLst>
                        <a:gd name="T0" fmla="*/ 0 w 5"/>
                        <a:gd name="T1" fmla="*/ 0 h 73"/>
                        <a:gd name="T2" fmla="*/ 4 w 5"/>
                        <a:gd name="T3" fmla="*/ 0 h 73"/>
                        <a:gd name="T4" fmla="*/ 4 w 5"/>
                        <a:gd name="T5" fmla="*/ 72 h 73"/>
                        <a:gd name="T6" fmla="*/ 0 w 5"/>
                        <a:gd name="T7" fmla="*/ 72 h 73"/>
                        <a:gd name="T8" fmla="*/ 0 w 5"/>
                        <a:gd name="T9" fmla="*/ 0 h 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73"/>
                        <a:gd name="T17" fmla="*/ 5 w 5"/>
                        <a:gd name="T18" fmla="*/ 73 h 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73">
                          <a:moveTo>
                            <a:pt x="0" y="0"/>
                          </a:moveTo>
                          <a:lnTo>
                            <a:pt x="4" y="0"/>
                          </a:lnTo>
                          <a:lnTo>
                            <a:pt x="4" y="72"/>
                          </a:lnTo>
                          <a:lnTo>
                            <a:pt x="0" y="7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74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810" y="3326"/>
                    <a:ext cx="5" cy="175"/>
                    <a:chOff x="810" y="3326"/>
                    <a:chExt cx="5" cy="175"/>
                  </a:xfrm>
                </p:grpSpPr>
                <p:sp>
                  <p:nvSpPr>
                    <p:cNvPr id="1169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810" y="3326"/>
                      <a:ext cx="5" cy="73"/>
                    </a:xfrm>
                    <a:custGeom>
                      <a:avLst/>
                      <a:gdLst>
                        <a:gd name="T0" fmla="*/ 0 w 5"/>
                        <a:gd name="T1" fmla="*/ 0 h 73"/>
                        <a:gd name="T2" fmla="*/ 4 w 5"/>
                        <a:gd name="T3" fmla="*/ 0 h 73"/>
                        <a:gd name="T4" fmla="*/ 4 w 5"/>
                        <a:gd name="T5" fmla="*/ 72 h 73"/>
                        <a:gd name="T6" fmla="*/ 0 w 5"/>
                        <a:gd name="T7" fmla="*/ 72 h 73"/>
                        <a:gd name="T8" fmla="*/ 0 w 5"/>
                        <a:gd name="T9" fmla="*/ 0 h 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73"/>
                        <a:gd name="T17" fmla="*/ 5 w 5"/>
                        <a:gd name="T18" fmla="*/ 73 h 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73">
                          <a:moveTo>
                            <a:pt x="0" y="0"/>
                          </a:moveTo>
                          <a:lnTo>
                            <a:pt x="4" y="0"/>
                          </a:lnTo>
                          <a:lnTo>
                            <a:pt x="4" y="72"/>
                          </a:lnTo>
                          <a:lnTo>
                            <a:pt x="0" y="7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70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810" y="3432"/>
                      <a:ext cx="5" cy="69"/>
                    </a:xfrm>
                    <a:custGeom>
                      <a:avLst/>
                      <a:gdLst>
                        <a:gd name="T0" fmla="*/ 0 w 5"/>
                        <a:gd name="T1" fmla="*/ 0 h 69"/>
                        <a:gd name="T2" fmla="*/ 4 w 5"/>
                        <a:gd name="T3" fmla="*/ 0 h 69"/>
                        <a:gd name="T4" fmla="*/ 4 w 5"/>
                        <a:gd name="T5" fmla="*/ 68 h 69"/>
                        <a:gd name="T6" fmla="*/ 0 w 5"/>
                        <a:gd name="T7" fmla="*/ 68 h 69"/>
                        <a:gd name="T8" fmla="*/ 0 w 5"/>
                        <a:gd name="T9" fmla="*/ 0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69"/>
                        <a:gd name="T17" fmla="*/ 5 w 5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69">
                          <a:moveTo>
                            <a:pt x="0" y="0"/>
                          </a:moveTo>
                          <a:lnTo>
                            <a:pt x="4" y="0"/>
                          </a:lnTo>
                          <a:lnTo>
                            <a:pt x="4" y="68"/>
                          </a:lnTo>
                          <a:lnTo>
                            <a:pt x="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1055" name="Freeform 129"/>
              <p:cNvSpPr>
                <a:spLocks/>
              </p:cNvSpPr>
              <p:nvPr/>
            </p:nvSpPr>
            <p:spPr bwMode="auto">
              <a:xfrm>
                <a:off x="847" y="3289"/>
                <a:ext cx="263" cy="652"/>
              </a:xfrm>
              <a:custGeom>
                <a:avLst/>
                <a:gdLst>
                  <a:gd name="T0" fmla="*/ 0 w 263"/>
                  <a:gd name="T1" fmla="*/ 651 h 652"/>
                  <a:gd name="T2" fmla="*/ 262 w 263"/>
                  <a:gd name="T3" fmla="*/ 651 h 652"/>
                  <a:gd name="T4" fmla="*/ 262 w 263"/>
                  <a:gd name="T5" fmla="*/ 0 h 652"/>
                  <a:gd name="T6" fmla="*/ 101 w 263"/>
                  <a:gd name="T7" fmla="*/ 19 h 652"/>
                  <a:gd name="T8" fmla="*/ 101 w 263"/>
                  <a:gd name="T9" fmla="*/ 484 h 652"/>
                  <a:gd name="T10" fmla="*/ 0 w 263"/>
                  <a:gd name="T11" fmla="*/ 523 h 652"/>
                  <a:gd name="T12" fmla="*/ 0 w 263"/>
                  <a:gd name="T13" fmla="*/ 651 h 6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652"/>
                  <a:gd name="T23" fmla="*/ 263 w 263"/>
                  <a:gd name="T24" fmla="*/ 652 h 6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652">
                    <a:moveTo>
                      <a:pt x="0" y="651"/>
                    </a:moveTo>
                    <a:lnTo>
                      <a:pt x="262" y="651"/>
                    </a:lnTo>
                    <a:lnTo>
                      <a:pt x="262" y="0"/>
                    </a:lnTo>
                    <a:lnTo>
                      <a:pt x="101" y="19"/>
                    </a:lnTo>
                    <a:lnTo>
                      <a:pt x="101" y="484"/>
                    </a:lnTo>
                    <a:lnTo>
                      <a:pt x="0" y="523"/>
                    </a:lnTo>
                    <a:lnTo>
                      <a:pt x="0" y="651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C0C0C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6" name="Freeform 130"/>
              <p:cNvSpPr>
                <a:spLocks/>
              </p:cNvSpPr>
              <p:nvPr/>
            </p:nvSpPr>
            <p:spPr bwMode="auto">
              <a:xfrm>
                <a:off x="1955" y="3535"/>
                <a:ext cx="48" cy="375"/>
              </a:xfrm>
              <a:custGeom>
                <a:avLst/>
                <a:gdLst>
                  <a:gd name="T0" fmla="*/ 0 w 48"/>
                  <a:gd name="T1" fmla="*/ 61 h 375"/>
                  <a:gd name="T2" fmla="*/ 1 w 48"/>
                  <a:gd name="T3" fmla="*/ 43 h 375"/>
                  <a:gd name="T4" fmla="*/ 4 w 48"/>
                  <a:gd name="T5" fmla="*/ 24 h 375"/>
                  <a:gd name="T6" fmla="*/ 10 w 48"/>
                  <a:gd name="T7" fmla="*/ 9 h 375"/>
                  <a:gd name="T8" fmla="*/ 19 w 48"/>
                  <a:gd name="T9" fmla="*/ 0 h 375"/>
                  <a:gd name="T10" fmla="*/ 28 w 48"/>
                  <a:gd name="T11" fmla="*/ 0 h 375"/>
                  <a:gd name="T12" fmla="*/ 34 w 48"/>
                  <a:gd name="T13" fmla="*/ 6 h 375"/>
                  <a:gd name="T14" fmla="*/ 40 w 48"/>
                  <a:gd name="T15" fmla="*/ 16 h 375"/>
                  <a:gd name="T16" fmla="*/ 44 w 48"/>
                  <a:gd name="T17" fmla="*/ 28 h 375"/>
                  <a:gd name="T18" fmla="*/ 46 w 48"/>
                  <a:gd name="T19" fmla="*/ 40 h 375"/>
                  <a:gd name="T20" fmla="*/ 47 w 48"/>
                  <a:gd name="T21" fmla="*/ 50 h 375"/>
                  <a:gd name="T22" fmla="*/ 47 w 48"/>
                  <a:gd name="T23" fmla="*/ 65 h 375"/>
                  <a:gd name="T24" fmla="*/ 38 w 48"/>
                  <a:gd name="T25" fmla="*/ 65 h 375"/>
                  <a:gd name="T26" fmla="*/ 38 w 48"/>
                  <a:gd name="T27" fmla="*/ 43 h 375"/>
                  <a:gd name="T28" fmla="*/ 35 w 48"/>
                  <a:gd name="T29" fmla="*/ 28 h 375"/>
                  <a:gd name="T30" fmla="*/ 29 w 48"/>
                  <a:gd name="T31" fmla="*/ 20 h 375"/>
                  <a:gd name="T32" fmla="*/ 22 w 48"/>
                  <a:gd name="T33" fmla="*/ 20 h 375"/>
                  <a:gd name="T34" fmla="*/ 16 w 48"/>
                  <a:gd name="T35" fmla="*/ 26 h 375"/>
                  <a:gd name="T36" fmla="*/ 11 w 48"/>
                  <a:gd name="T37" fmla="*/ 38 h 375"/>
                  <a:gd name="T38" fmla="*/ 9 w 48"/>
                  <a:gd name="T39" fmla="*/ 51 h 375"/>
                  <a:gd name="T40" fmla="*/ 9 w 48"/>
                  <a:gd name="T41" fmla="*/ 70 h 375"/>
                  <a:gd name="T42" fmla="*/ 9 w 48"/>
                  <a:gd name="T43" fmla="*/ 374 h 375"/>
                  <a:gd name="T44" fmla="*/ 0 w 48"/>
                  <a:gd name="T45" fmla="*/ 374 h 375"/>
                  <a:gd name="T46" fmla="*/ 0 w 48"/>
                  <a:gd name="T47" fmla="*/ 61 h 3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375"/>
                  <a:gd name="T74" fmla="*/ 48 w 48"/>
                  <a:gd name="T75" fmla="*/ 375 h 3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375">
                    <a:moveTo>
                      <a:pt x="0" y="61"/>
                    </a:moveTo>
                    <a:lnTo>
                      <a:pt x="1" y="43"/>
                    </a:lnTo>
                    <a:lnTo>
                      <a:pt x="4" y="24"/>
                    </a:lnTo>
                    <a:lnTo>
                      <a:pt x="10" y="9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6"/>
                    </a:lnTo>
                    <a:lnTo>
                      <a:pt x="40" y="16"/>
                    </a:lnTo>
                    <a:lnTo>
                      <a:pt x="44" y="28"/>
                    </a:lnTo>
                    <a:lnTo>
                      <a:pt x="46" y="40"/>
                    </a:lnTo>
                    <a:lnTo>
                      <a:pt x="47" y="50"/>
                    </a:lnTo>
                    <a:lnTo>
                      <a:pt x="47" y="65"/>
                    </a:lnTo>
                    <a:lnTo>
                      <a:pt x="38" y="65"/>
                    </a:lnTo>
                    <a:lnTo>
                      <a:pt x="38" y="43"/>
                    </a:lnTo>
                    <a:lnTo>
                      <a:pt x="35" y="28"/>
                    </a:lnTo>
                    <a:lnTo>
                      <a:pt x="29" y="20"/>
                    </a:lnTo>
                    <a:lnTo>
                      <a:pt x="22" y="20"/>
                    </a:lnTo>
                    <a:lnTo>
                      <a:pt x="16" y="26"/>
                    </a:lnTo>
                    <a:lnTo>
                      <a:pt x="11" y="38"/>
                    </a:lnTo>
                    <a:lnTo>
                      <a:pt x="9" y="51"/>
                    </a:lnTo>
                    <a:lnTo>
                      <a:pt x="9" y="70"/>
                    </a:lnTo>
                    <a:lnTo>
                      <a:pt x="9" y="374"/>
                    </a:lnTo>
                    <a:lnTo>
                      <a:pt x="0" y="374"/>
                    </a:lnTo>
                    <a:lnTo>
                      <a:pt x="0" y="61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C0C0C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075" name="Group 131"/>
              <p:cNvGrpSpPr>
                <a:grpSpLocks/>
              </p:cNvGrpSpPr>
              <p:nvPr/>
            </p:nvGrpSpPr>
            <p:grpSpPr bwMode="auto">
              <a:xfrm>
                <a:off x="976" y="3824"/>
                <a:ext cx="599" cy="147"/>
                <a:chOff x="976" y="3824"/>
                <a:chExt cx="599" cy="147"/>
              </a:xfrm>
            </p:grpSpPr>
            <p:grpSp>
              <p:nvGrpSpPr>
                <p:cNvPr id="3076" name="Group 132"/>
                <p:cNvGrpSpPr>
                  <a:grpSpLocks/>
                </p:cNvGrpSpPr>
                <p:nvPr/>
              </p:nvGrpSpPr>
              <p:grpSpPr bwMode="auto">
                <a:xfrm>
                  <a:off x="976" y="3824"/>
                  <a:ext cx="299" cy="147"/>
                  <a:chOff x="976" y="3824"/>
                  <a:chExt cx="299" cy="147"/>
                </a:xfrm>
              </p:grpSpPr>
              <p:grpSp>
                <p:nvGrpSpPr>
                  <p:cNvPr id="3077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976" y="3824"/>
                    <a:ext cx="74" cy="147"/>
                    <a:chOff x="976" y="3824"/>
                    <a:chExt cx="74" cy="147"/>
                  </a:xfrm>
                </p:grpSpPr>
                <p:sp>
                  <p:nvSpPr>
                    <p:cNvPr id="1163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976" y="3824"/>
                      <a:ext cx="74" cy="147"/>
                    </a:xfrm>
                    <a:custGeom>
                      <a:avLst/>
                      <a:gdLst>
                        <a:gd name="T0" fmla="*/ 0 w 74"/>
                        <a:gd name="T1" fmla="*/ 0 h 147"/>
                        <a:gd name="T2" fmla="*/ 73 w 74"/>
                        <a:gd name="T3" fmla="*/ 0 h 147"/>
                        <a:gd name="T4" fmla="*/ 73 w 74"/>
                        <a:gd name="T5" fmla="*/ 146 h 147"/>
                        <a:gd name="T6" fmla="*/ 0 w 74"/>
                        <a:gd name="T7" fmla="*/ 146 h 147"/>
                        <a:gd name="T8" fmla="*/ 0 w 74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4"/>
                        <a:gd name="T16" fmla="*/ 0 h 147"/>
                        <a:gd name="T17" fmla="*/ 74 w 74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4" h="147">
                          <a:moveTo>
                            <a:pt x="0" y="0"/>
                          </a:moveTo>
                          <a:lnTo>
                            <a:pt x="73" y="0"/>
                          </a:lnTo>
                          <a:lnTo>
                            <a:pt x="73" y="1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64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976" y="3824"/>
                      <a:ext cx="74" cy="147"/>
                    </a:xfrm>
                    <a:custGeom>
                      <a:avLst/>
                      <a:gdLst>
                        <a:gd name="T0" fmla="*/ 0 w 74"/>
                        <a:gd name="T1" fmla="*/ 0 h 147"/>
                        <a:gd name="T2" fmla="*/ 73 w 74"/>
                        <a:gd name="T3" fmla="*/ 146 h 147"/>
                        <a:gd name="T4" fmla="*/ 73 w 74"/>
                        <a:gd name="T5" fmla="*/ 0 h 147"/>
                        <a:gd name="T6" fmla="*/ 0 w 74"/>
                        <a:gd name="T7" fmla="*/ 146 h 1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4"/>
                        <a:gd name="T13" fmla="*/ 0 h 147"/>
                        <a:gd name="T14" fmla="*/ 74 w 74"/>
                        <a:gd name="T15" fmla="*/ 147 h 1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4" h="147">
                          <a:moveTo>
                            <a:pt x="0" y="0"/>
                          </a:moveTo>
                          <a:lnTo>
                            <a:pt x="73" y="146"/>
                          </a:lnTo>
                          <a:lnTo>
                            <a:pt x="73" y="0"/>
                          </a:lnTo>
                          <a:lnTo>
                            <a:pt x="0" y="146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78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049" y="3824"/>
                    <a:ext cx="77" cy="147"/>
                    <a:chOff x="1049" y="3824"/>
                    <a:chExt cx="77" cy="147"/>
                  </a:xfrm>
                </p:grpSpPr>
                <p:sp>
                  <p:nvSpPr>
                    <p:cNvPr id="1161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049" y="3824"/>
                      <a:ext cx="77" cy="147"/>
                    </a:xfrm>
                    <a:custGeom>
                      <a:avLst/>
                      <a:gdLst>
                        <a:gd name="T0" fmla="*/ 0 w 77"/>
                        <a:gd name="T1" fmla="*/ 0 h 147"/>
                        <a:gd name="T2" fmla="*/ 76 w 77"/>
                        <a:gd name="T3" fmla="*/ 0 h 147"/>
                        <a:gd name="T4" fmla="*/ 76 w 77"/>
                        <a:gd name="T5" fmla="*/ 146 h 147"/>
                        <a:gd name="T6" fmla="*/ 0 w 77"/>
                        <a:gd name="T7" fmla="*/ 146 h 147"/>
                        <a:gd name="T8" fmla="*/ 0 w 77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147"/>
                        <a:gd name="T17" fmla="*/ 77 w 77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147">
                          <a:moveTo>
                            <a:pt x="0" y="0"/>
                          </a:moveTo>
                          <a:lnTo>
                            <a:pt x="76" y="0"/>
                          </a:lnTo>
                          <a:lnTo>
                            <a:pt x="76" y="1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62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049" y="3824"/>
                      <a:ext cx="77" cy="147"/>
                    </a:xfrm>
                    <a:custGeom>
                      <a:avLst/>
                      <a:gdLst>
                        <a:gd name="T0" fmla="*/ 0 w 77"/>
                        <a:gd name="T1" fmla="*/ 0 h 147"/>
                        <a:gd name="T2" fmla="*/ 76 w 77"/>
                        <a:gd name="T3" fmla="*/ 146 h 147"/>
                        <a:gd name="T4" fmla="*/ 76 w 77"/>
                        <a:gd name="T5" fmla="*/ 0 h 147"/>
                        <a:gd name="T6" fmla="*/ 0 w 77"/>
                        <a:gd name="T7" fmla="*/ 146 h 1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7"/>
                        <a:gd name="T13" fmla="*/ 0 h 147"/>
                        <a:gd name="T14" fmla="*/ 77 w 77"/>
                        <a:gd name="T15" fmla="*/ 147 h 1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7" h="147">
                          <a:moveTo>
                            <a:pt x="0" y="0"/>
                          </a:moveTo>
                          <a:lnTo>
                            <a:pt x="76" y="146"/>
                          </a:lnTo>
                          <a:lnTo>
                            <a:pt x="76" y="0"/>
                          </a:lnTo>
                          <a:lnTo>
                            <a:pt x="0" y="146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79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125" y="3824"/>
                    <a:ext cx="75" cy="147"/>
                    <a:chOff x="1125" y="3824"/>
                    <a:chExt cx="75" cy="147"/>
                  </a:xfrm>
                </p:grpSpPr>
                <p:sp>
                  <p:nvSpPr>
                    <p:cNvPr id="1159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125" y="3824"/>
                      <a:ext cx="75" cy="147"/>
                    </a:xfrm>
                    <a:custGeom>
                      <a:avLst/>
                      <a:gdLst>
                        <a:gd name="T0" fmla="*/ 0 w 75"/>
                        <a:gd name="T1" fmla="*/ 0 h 147"/>
                        <a:gd name="T2" fmla="*/ 74 w 75"/>
                        <a:gd name="T3" fmla="*/ 0 h 147"/>
                        <a:gd name="T4" fmla="*/ 74 w 75"/>
                        <a:gd name="T5" fmla="*/ 146 h 147"/>
                        <a:gd name="T6" fmla="*/ 0 w 75"/>
                        <a:gd name="T7" fmla="*/ 146 h 147"/>
                        <a:gd name="T8" fmla="*/ 0 w 75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"/>
                        <a:gd name="T16" fmla="*/ 0 h 147"/>
                        <a:gd name="T17" fmla="*/ 75 w 75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" h="147">
                          <a:moveTo>
                            <a:pt x="0" y="0"/>
                          </a:moveTo>
                          <a:lnTo>
                            <a:pt x="74" y="0"/>
                          </a:lnTo>
                          <a:lnTo>
                            <a:pt x="74" y="1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60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1125" y="3824"/>
                      <a:ext cx="75" cy="147"/>
                    </a:xfrm>
                    <a:custGeom>
                      <a:avLst/>
                      <a:gdLst>
                        <a:gd name="T0" fmla="*/ 0 w 75"/>
                        <a:gd name="T1" fmla="*/ 0 h 147"/>
                        <a:gd name="T2" fmla="*/ 74 w 75"/>
                        <a:gd name="T3" fmla="*/ 146 h 147"/>
                        <a:gd name="T4" fmla="*/ 74 w 75"/>
                        <a:gd name="T5" fmla="*/ 0 h 147"/>
                        <a:gd name="T6" fmla="*/ 0 w 75"/>
                        <a:gd name="T7" fmla="*/ 146 h 1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5"/>
                        <a:gd name="T13" fmla="*/ 0 h 147"/>
                        <a:gd name="T14" fmla="*/ 75 w 75"/>
                        <a:gd name="T15" fmla="*/ 147 h 1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5" h="147">
                          <a:moveTo>
                            <a:pt x="0" y="0"/>
                          </a:moveTo>
                          <a:lnTo>
                            <a:pt x="74" y="146"/>
                          </a:lnTo>
                          <a:lnTo>
                            <a:pt x="74" y="0"/>
                          </a:lnTo>
                          <a:lnTo>
                            <a:pt x="0" y="146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80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199" y="3824"/>
                    <a:ext cx="76" cy="147"/>
                    <a:chOff x="1199" y="3824"/>
                    <a:chExt cx="76" cy="147"/>
                  </a:xfrm>
                </p:grpSpPr>
                <p:sp>
                  <p:nvSpPr>
                    <p:cNvPr id="1157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1199" y="3824"/>
                      <a:ext cx="76" cy="147"/>
                    </a:xfrm>
                    <a:custGeom>
                      <a:avLst/>
                      <a:gdLst>
                        <a:gd name="T0" fmla="*/ 0 w 76"/>
                        <a:gd name="T1" fmla="*/ 0 h 147"/>
                        <a:gd name="T2" fmla="*/ 75 w 76"/>
                        <a:gd name="T3" fmla="*/ 0 h 147"/>
                        <a:gd name="T4" fmla="*/ 75 w 76"/>
                        <a:gd name="T5" fmla="*/ 146 h 147"/>
                        <a:gd name="T6" fmla="*/ 0 w 76"/>
                        <a:gd name="T7" fmla="*/ 146 h 147"/>
                        <a:gd name="T8" fmla="*/ 0 w 76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"/>
                        <a:gd name="T16" fmla="*/ 0 h 147"/>
                        <a:gd name="T17" fmla="*/ 76 w 76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" h="147">
                          <a:moveTo>
                            <a:pt x="0" y="0"/>
                          </a:moveTo>
                          <a:lnTo>
                            <a:pt x="75" y="0"/>
                          </a:lnTo>
                          <a:lnTo>
                            <a:pt x="75" y="1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58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1199" y="3824"/>
                      <a:ext cx="76" cy="147"/>
                    </a:xfrm>
                    <a:custGeom>
                      <a:avLst/>
                      <a:gdLst>
                        <a:gd name="T0" fmla="*/ 0 w 76"/>
                        <a:gd name="T1" fmla="*/ 0 h 147"/>
                        <a:gd name="T2" fmla="*/ 75 w 76"/>
                        <a:gd name="T3" fmla="*/ 146 h 147"/>
                        <a:gd name="T4" fmla="*/ 75 w 76"/>
                        <a:gd name="T5" fmla="*/ 0 h 147"/>
                        <a:gd name="T6" fmla="*/ 0 w 76"/>
                        <a:gd name="T7" fmla="*/ 146 h 1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6"/>
                        <a:gd name="T13" fmla="*/ 0 h 147"/>
                        <a:gd name="T14" fmla="*/ 76 w 76"/>
                        <a:gd name="T15" fmla="*/ 147 h 1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6" h="147">
                          <a:moveTo>
                            <a:pt x="0" y="0"/>
                          </a:moveTo>
                          <a:lnTo>
                            <a:pt x="75" y="146"/>
                          </a:lnTo>
                          <a:lnTo>
                            <a:pt x="75" y="0"/>
                          </a:lnTo>
                          <a:lnTo>
                            <a:pt x="0" y="146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3081" name="Group 145"/>
                <p:cNvGrpSpPr>
                  <a:grpSpLocks/>
                </p:cNvGrpSpPr>
                <p:nvPr/>
              </p:nvGrpSpPr>
              <p:grpSpPr bwMode="auto">
                <a:xfrm>
                  <a:off x="1274" y="3824"/>
                  <a:ext cx="301" cy="147"/>
                  <a:chOff x="1274" y="3824"/>
                  <a:chExt cx="301" cy="147"/>
                </a:xfrm>
              </p:grpSpPr>
              <p:grpSp>
                <p:nvGrpSpPr>
                  <p:cNvPr id="3082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274" y="3824"/>
                    <a:ext cx="76" cy="147"/>
                    <a:chOff x="1274" y="3824"/>
                    <a:chExt cx="76" cy="147"/>
                  </a:xfrm>
                </p:grpSpPr>
                <p:sp>
                  <p:nvSpPr>
                    <p:cNvPr id="1151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274" y="3824"/>
                      <a:ext cx="76" cy="147"/>
                    </a:xfrm>
                    <a:custGeom>
                      <a:avLst/>
                      <a:gdLst>
                        <a:gd name="T0" fmla="*/ 0 w 76"/>
                        <a:gd name="T1" fmla="*/ 0 h 147"/>
                        <a:gd name="T2" fmla="*/ 75 w 76"/>
                        <a:gd name="T3" fmla="*/ 0 h 147"/>
                        <a:gd name="T4" fmla="*/ 75 w 76"/>
                        <a:gd name="T5" fmla="*/ 146 h 147"/>
                        <a:gd name="T6" fmla="*/ 0 w 76"/>
                        <a:gd name="T7" fmla="*/ 146 h 147"/>
                        <a:gd name="T8" fmla="*/ 0 w 76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"/>
                        <a:gd name="T16" fmla="*/ 0 h 147"/>
                        <a:gd name="T17" fmla="*/ 76 w 76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" h="147">
                          <a:moveTo>
                            <a:pt x="0" y="0"/>
                          </a:moveTo>
                          <a:lnTo>
                            <a:pt x="75" y="0"/>
                          </a:lnTo>
                          <a:lnTo>
                            <a:pt x="75" y="1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52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1274" y="3824"/>
                      <a:ext cx="76" cy="147"/>
                    </a:xfrm>
                    <a:custGeom>
                      <a:avLst/>
                      <a:gdLst>
                        <a:gd name="T0" fmla="*/ 0 w 76"/>
                        <a:gd name="T1" fmla="*/ 0 h 147"/>
                        <a:gd name="T2" fmla="*/ 75 w 76"/>
                        <a:gd name="T3" fmla="*/ 146 h 147"/>
                        <a:gd name="T4" fmla="*/ 75 w 76"/>
                        <a:gd name="T5" fmla="*/ 0 h 147"/>
                        <a:gd name="T6" fmla="*/ 0 w 76"/>
                        <a:gd name="T7" fmla="*/ 146 h 1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6"/>
                        <a:gd name="T13" fmla="*/ 0 h 147"/>
                        <a:gd name="T14" fmla="*/ 76 w 76"/>
                        <a:gd name="T15" fmla="*/ 147 h 1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6" h="147">
                          <a:moveTo>
                            <a:pt x="0" y="0"/>
                          </a:moveTo>
                          <a:lnTo>
                            <a:pt x="75" y="146"/>
                          </a:lnTo>
                          <a:lnTo>
                            <a:pt x="75" y="0"/>
                          </a:lnTo>
                          <a:lnTo>
                            <a:pt x="0" y="146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83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349" y="3824"/>
                    <a:ext cx="75" cy="147"/>
                    <a:chOff x="1349" y="3824"/>
                    <a:chExt cx="75" cy="147"/>
                  </a:xfrm>
                </p:grpSpPr>
                <p:sp>
                  <p:nvSpPr>
                    <p:cNvPr id="1149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1349" y="3824"/>
                      <a:ext cx="75" cy="147"/>
                    </a:xfrm>
                    <a:custGeom>
                      <a:avLst/>
                      <a:gdLst>
                        <a:gd name="T0" fmla="*/ 0 w 75"/>
                        <a:gd name="T1" fmla="*/ 0 h 147"/>
                        <a:gd name="T2" fmla="*/ 74 w 75"/>
                        <a:gd name="T3" fmla="*/ 0 h 147"/>
                        <a:gd name="T4" fmla="*/ 74 w 75"/>
                        <a:gd name="T5" fmla="*/ 146 h 147"/>
                        <a:gd name="T6" fmla="*/ 0 w 75"/>
                        <a:gd name="T7" fmla="*/ 146 h 147"/>
                        <a:gd name="T8" fmla="*/ 0 w 75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"/>
                        <a:gd name="T16" fmla="*/ 0 h 147"/>
                        <a:gd name="T17" fmla="*/ 75 w 75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" h="147">
                          <a:moveTo>
                            <a:pt x="0" y="0"/>
                          </a:moveTo>
                          <a:lnTo>
                            <a:pt x="74" y="0"/>
                          </a:lnTo>
                          <a:lnTo>
                            <a:pt x="74" y="1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50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1349" y="3824"/>
                      <a:ext cx="75" cy="147"/>
                    </a:xfrm>
                    <a:custGeom>
                      <a:avLst/>
                      <a:gdLst>
                        <a:gd name="T0" fmla="*/ 0 w 75"/>
                        <a:gd name="T1" fmla="*/ 0 h 147"/>
                        <a:gd name="T2" fmla="*/ 74 w 75"/>
                        <a:gd name="T3" fmla="*/ 146 h 147"/>
                        <a:gd name="T4" fmla="*/ 74 w 75"/>
                        <a:gd name="T5" fmla="*/ 0 h 147"/>
                        <a:gd name="T6" fmla="*/ 0 w 75"/>
                        <a:gd name="T7" fmla="*/ 146 h 1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5"/>
                        <a:gd name="T13" fmla="*/ 0 h 147"/>
                        <a:gd name="T14" fmla="*/ 75 w 75"/>
                        <a:gd name="T15" fmla="*/ 147 h 1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5" h="147">
                          <a:moveTo>
                            <a:pt x="0" y="0"/>
                          </a:moveTo>
                          <a:lnTo>
                            <a:pt x="74" y="146"/>
                          </a:lnTo>
                          <a:lnTo>
                            <a:pt x="74" y="0"/>
                          </a:lnTo>
                          <a:lnTo>
                            <a:pt x="0" y="146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84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1423" y="3824"/>
                    <a:ext cx="76" cy="147"/>
                    <a:chOff x="1423" y="3824"/>
                    <a:chExt cx="76" cy="147"/>
                  </a:xfrm>
                </p:grpSpPr>
                <p:sp>
                  <p:nvSpPr>
                    <p:cNvPr id="1147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1423" y="3824"/>
                      <a:ext cx="76" cy="147"/>
                    </a:xfrm>
                    <a:custGeom>
                      <a:avLst/>
                      <a:gdLst>
                        <a:gd name="T0" fmla="*/ 0 w 76"/>
                        <a:gd name="T1" fmla="*/ 0 h 147"/>
                        <a:gd name="T2" fmla="*/ 75 w 76"/>
                        <a:gd name="T3" fmla="*/ 0 h 147"/>
                        <a:gd name="T4" fmla="*/ 75 w 76"/>
                        <a:gd name="T5" fmla="*/ 146 h 147"/>
                        <a:gd name="T6" fmla="*/ 0 w 76"/>
                        <a:gd name="T7" fmla="*/ 146 h 147"/>
                        <a:gd name="T8" fmla="*/ 0 w 76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"/>
                        <a:gd name="T16" fmla="*/ 0 h 147"/>
                        <a:gd name="T17" fmla="*/ 76 w 76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" h="147">
                          <a:moveTo>
                            <a:pt x="0" y="0"/>
                          </a:moveTo>
                          <a:lnTo>
                            <a:pt x="75" y="0"/>
                          </a:lnTo>
                          <a:lnTo>
                            <a:pt x="75" y="1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48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1423" y="3824"/>
                      <a:ext cx="76" cy="147"/>
                    </a:xfrm>
                    <a:custGeom>
                      <a:avLst/>
                      <a:gdLst>
                        <a:gd name="T0" fmla="*/ 0 w 76"/>
                        <a:gd name="T1" fmla="*/ 0 h 147"/>
                        <a:gd name="T2" fmla="*/ 75 w 76"/>
                        <a:gd name="T3" fmla="*/ 146 h 147"/>
                        <a:gd name="T4" fmla="*/ 75 w 76"/>
                        <a:gd name="T5" fmla="*/ 0 h 147"/>
                        <a:gd name="T6" fmla="*/ 0 w 76"/>
                        <a:gd name="T7" fmla="*/ 146 h 1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6"/>
                        <a:gd name="T13" fmla="*/ 0 h 147"/>
                        <a:gd name="T14" fmla="*/ 76 w 76"/>
                        <a:gd name="T15" fmla="*/ 147 h 1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6" h="147">
                          <a:moveTo>
                            <a:pt x="0" y="0"/>
                          </a:moveTo>
                          <a:lnTo>
                            <a:pt x="75" y="146"/>
                          </a:lnTo>
                          <a:lnTo>
                            <a:pt x="75" y="0"/>
                          </a:lnTo>
                          <a:lnTo>
                            <a:pt x="0" y="146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85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1498" y="3824"/>
                    <a:ext cx="77" cy="147"/>
                    <a:chOff x="1498" y="3824"/>
                    <a:chExt cx="77" cy="147"/>
                  </a:xfrm>
                </p:grpSpPr>
                <p:sp>
                  <p:nvSpPr>
                    <p:cNvPr id="1145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1498" y="3824"/>
                      <a:ext cx="77" cy="147"/>
                    </a:xfrm>
                    <a:custGeom>
                      <a:avLst/>
                      <a:gdLst>
                        <a:gd name="T0" fmla="*/ 0 w 77"/>
                        <a:gd name="T1" fmla="*/ 0 h 147"/>
                        <a:gd name="T2" fmla="*/ 76 w 77"/>
                        <a:gd name="T3" fmla="*/ 0 h 147"/>
                        <a:gd name="T4" fmla="*/ 76 w 77"/>
                        <a:gd name="T5" fmla="*/ 146 h 147"/>
                        <a:gd name="T6" fmla="*/ 0 w 77"/>
                        <a:gd name="T7" fmla="*/ 146 h 147"/>
                        <a:gd name="T8" fmla="*/ 0 w 77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147"/>
                        <a:gd name="T17" fmla="*/ 77 w 77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147">
                          <a:moveTo>
                            <a:pt x="0" y="0"/>
                          </a:moveTo>
                          <a:lnTo>
                            <a:pt x="76" y="0"/>
                          </a:lnTo>
                          <a:lnTo>
                            <a:pt x="76" y="146"/>
                          </a:lnTo>
                          <a:lnTo>
                            <a:pt x="0" y="1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4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1498" y="3824"/>
                      <a:ext cx="77" cy="147"/>
                    </a:xfrm>
                    <a:custGeom>
                      <a:avLst/>
                      <a:gdLst>
                        <a:gd name="T0" fmla="*/ 0 w 77"/>
                        <a:gd name="T1" fmla="*/ 0 h 147"/>
                        <a:gd name="T2" fmla="*/ 76 w 77"/>
                        <a:gd name="T3" fmla="*/ 146 h 147"/>
                        <a:gd name="T4" fmla="*/ 76 w 77"/>
                        <a:gd name="T5" fmla="*/ 0 h 147"/>
                        <a:gd name="T6" fmla="*/ 0 w 77"/>
                        <a:gd name="T7" fmla="*/ 146 h 1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7"/>
                        <a:gd name="T13" fmla="*/ 0 h 147"/>
                        <a:gd name="T14" fmla="*/ 77 w 77"/>
                        <a:gd name="T15" fmla="*/ 147 h 1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7" h="147">
                          <a:moveTo>
                            <a:pt x="0" y="0"/>
                          </a:moveTo>
                          <a:lnTo>
                            <a:pt x="76" y="146"/>
                          </a:lnTo>
                          <a:lnTo>
                            <a:pt x="76" y="0"/>
                          </a:lnTo>
                          <a:lnTo>
                            <a:pt x="0" y="146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sp>
              <p:nvSpPr>
                <p:cNvPr id="1133" name="Line 158"/>
                <p:cNvSpPr>
                  <a:spLocks noChangeShapeType="1"/>
                </p:cNvSpPr>
                <p:nvPr/>
              </p:nvSpPr>
              <p:spPr bwMode="auto">
                <a:xfrm>
                  <a:off x="1162" y="3828"/>
                  <a:ext cx="0" cy="13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34" name="Line 159"/>
                <p:cNvSpPr>
                  <a:spLocks noChangeShapeType="1"/>
                </p:cNvSpPr>
                <p:nvPr/>
              </p:nvSpPr>
              <p:spPr bwMode="auto">
                <a:xfrm>
                  <a:off x="1386" y="3828"/>
                  <a:ext cx="0" cy="13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35" name="Line 160"/>
                <p:cNvSpPr>
                  <a:spLocks noChangeShapeType="1"/>
                </p:cNvSpPr>
                <p:nvPr/>
              </p:nvSpPr>
              <p:spPr bwMode="auto">
                <a:xfrm>
                  <a:off x="1236" y="3828"/>
                  <a:ext cx="0" cy="13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36" name="Line 161"/>
                <p:cNvSpPr>
                  <a:spLocks noChangeShapeType="1"/>
                </p:cNvSpPr>
                <p:nvPr/>
              </p:nvSpPr>
              <p:spPr bwMode="auto">
                <a:xfrm>
                  <a:off x="1311" y="3828"/>
                  <a:ext cx="0" cy="13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37" name="Line 162"/>
                <p:cNvSpPr>
                  <a:spLocks noChangeShapeType="1"/>
                </p:cNvSpPr>
                <p:nvPr/>
              </p:nvSpPr>
              <p:spPr bwMode="auto">
                <a:xfrm>
                  <a:off x="1087" y="3828"/>
                  <a:ext cx="0" cy="13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38" name="Line 163"/>
                <p:cNvSpPr>
                  <a:spLocks noChangeShapeType="1"/>
                </p:cNvSpPr>
                <p:nvPr/>
              </p:nvSpPr>
              <p:spPr bwMode="auto">
                <a:xfrm>
                  <a:off x="1011" y="3828"/>
                  <a:ext cx="0" cy="13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39" name="Line 164"/>
                <p:cNvSpPr>
                  <a:spLocks noChangeShapeType="1"/>
                </p:cNvSpPr>
                <p:nvPr/>
              </p:nvSpPr>
              <p:spPr bwMode="auto">
                <a:xfrm>
                  <a:off x="1462" y="3828"/>
                  <a:ext cx="0" cy="13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40" name="Line 165"/>
                <p:cNvSpPr>
                  <a:spLocks noChangeShapeType="1"/>
                </p:cNvSpPr>
                <p:nvPr/>
              </p:nvSpPr>
              <p:spPr bwMode="auto">
                <a:xfrm>
                  <a:off x="1536" y="3828"/>
                  <a:ext cx="0" cy="13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058" name="Freeform 166"/>
              <p:cNvSpPr>
                <a:spLocks/>
              </p:cNvSpPr>
              <p:nvPr/>
            </p:nvSpPr>
            <p:spPr bwMode="auto">
              <a:xfrm>
                <a:off x="860" y="3752"/>
                <a:ext cx="657" cy="71"/>
              </a:xfrm>
              <a:custGeom>
                <a:avLst/>
                <a:gdLst>
                  <a:gd name="T0" fmla="*/ 0 w 657"/>
                  <a:gd name="T1" fmla="*/ 60 h 71"/>
                  <a:gd name="T2" fmla="*/ 41 w 657"/>
                  <a:gd name="T3" fmla="*/ 0 h 71"/>
                  <a:gd name="T4" fmla="*/ 652 w 657"/>
                  <a:gd name="T5" fmla="*/ 0 h 71"/>
                  <a:gd name="T6" fmla="*/ 656 w 657"/>
                  <a:gd name="T7" fmla="*/ 7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7"/>
                  <a:gd name="T13" fmla="*/ 0 h 71"/>
                  <a:gd name="T14" fmla="*/ 657 w 657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7" h="71">
                    <a:moveTo>
                      <a:pt x="0" y="60"/>
                    </a:moveTo>
                    <a:lnTo>
                      <a:pt x="41" y="0"/>
                    </a:lnTo>
                    <a:lnTo>
                      <a:pt x="652" y="0"/>
                    </a:lnTo>
                    <a:lnTo>
                      <a:pt x="656" y="7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C0C0C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9" name="Freeform 167"/>
              <p:cNvSpPr>
                <a:spLocks/>
              </p:cNvSpPr>
              <p:nvPr/>
            </p:nvSpPr>
            <p:spPr bwMode="auto">
              <a:xfrm>
                <a:off x="1816" y="3476"/>
                <a:ext cx="64" cy="492"/>
              </a:xfrm>
              <a:custGeom>
                <a:avLst/>
                <a:gdLst>
                  <a:gd name="T0" fmla="*/ 0 w 64"/>
                  <a:gd name="T1" fmla="*/ 81 h 492"/>
                  <a:gd name="T2" fmla="*/ 1 w 64"/>
                  <a:gd name="T3" fmla="*/ 56 h 492"/>
                  <a:gd name="T4" fmla="*/ 5 w 64"/>
                  <a:gd name="T5" fmla="*/ 31 h 492"/>
                  <a:gd name="T6" fmla="*/ 13 w 64"/>
                  <a:gd name="T7" fmla="*/ 11 h 492"/>
                  <a:gd name="T8" fmla="*/ 24 w 64"/>
                  <a:gd name="T9" fmla="*/ 0 h 492"/>
                  <a:gd name="T10" fmla="*/ 37 w 64"/>
                  <a:gd name="T11" fmla="*/ 0 h 492"/>
                  <a:gd name="T12" fmla="*/ 45 w 64"/>
                  <a:gd name="T13" fmla="*/ 7 h 492"/>
                  <a:gd name="T14" fmla="*/ 54 w 64"/>
                  <a:gd name="T15" fmla="*/ 20 h 492"/>
                  <a:gd name="T16" fmla="*/ 58 w 64"/>
                  <a:gd name="T17" fmla="*/ 36 h 492"/>
                  <a:gd name="T18" fmla="*/ 61 w 64"/>
                  <a:gd name="T19" fmla="*/ 52 h 492"/>
                  <a:gd name="T20" fmla="*/ 62 w 64"/>
                  <a:gd name="T21" fmla="*/ 66 h 492"/>
                  <a:gd name="T22" fmla="*/ 63 w 64"/>
                  <a:gd name="T23" fmla="*/ 85 h 492"/>
                  <a:gd name="T24" fmla="*/ 51 w 64"/>
                  <a:gd name="T25" fmla="*/ 85 h 492"/>
                  <a:gd name="T26" fmla="*/ 51 w 64"/>
                  <a:gd name="T27" fmla="*/ 56 h 492"/>
                  <a:gd name="T28" fmla="*/ 46 w 64"/>
                  <a:gd name="T29" fmla="*/ 36 h 492"/>
                  <a:gd name="T30" fmla="*/ 39 w 64"/>
                  <a:gd name="T31" fmla="*/ 27 h 492"/>
                  <a:gd name="T32" fmla="*/ 29 w 64"/>
                  <a:gd name="T33" fmla="*/ 27 h 492"/>
                  <a:gd name="T34" fmla="*/ 22 w 64"/>
                  <a:gd name="T35" fmla="*/ 32 h 492"/>
                  <a:gd name="T36" fmla="*/ 15 w 64"/>
                  <a:gd name="T37" fmla="*/ 49 h 492"/>
                  <a:gd name="T38" fmla="*/ 13 w 64"/>
                  <a:gd name="T39" fmla="*/ 69 h 492"/>
                  <a:gd name="T40" fmla="*/ 13 w 64"/>
                  <a:gd name="T41" fmla="*/ 91 h 492"/>
                  <a:gd name="T42" fmla="*/ 13 w 64"/>
                  <a:gd name="T43" fmla="*/ 491 h 492"/>
                  <a:gd name="T44" fmla="*/ 0 w 64"/>
                  <a:gd name="T45" fmla="*/ 491 h 492"/>
                  <a:gd name="T46" fmla="*/ 0 w 64"/>
                  <a:gd name="T47" fmla="*/ 81 h 4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492"/>
                  <a:gd name="T74" fmla="*/ 64 w 64"/>
                  <a:gd name="T75" fmla="*/ 492 h 49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492">
                    <a:moveTo>
                      <a:pt x="0" y="81"/>
                    </a:moveTo>
                    <a:lnTo>
                      <a:pt x="1" y="56"/>
                    </a:lnTo>
                    <a:lnTo>
                      <a:pt x="5" y="31"/>
                    </a:lnTo>
                    <a:lnTo>
                      <a:pt x="13" y="11"/>
                    </a:lnTo>
                    <a:lnTo>
                      <a:pt x="24" y="0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20"/>
                    </a:lnTo>
                    <a:lnTo>
                      <a:pt x="58" y="36"/>
                    </a:lnTo>
                    <a:lnTo>
                      <a:pt x="61" y="52"/>
                    </a:lnTo>
                    <a:lnTo>
                      <a:pt x="62" y="66"/>
                    </a:lnTo>
                    <a:lnTo>
                      <a:pt x="63" y="85"/>
                    </a:lnTo>
                    <a:lnTo>
                      <a:pt x="51" y="85"/>
                    </a:lnTo>
                    <a:lnTo>
                      <a:pt x="51" y="56"/>
                    </a:lnTo>
                    <a:lnTo>
                      <a:pt x="46" y="36"/>
                    </a:lnTo>
                    <a:lnTo>
                      <a:pt x="39" y="27"/>
                    </a:lnTo>
                    <a:lnTo>
                      <a:pt x="29" y="27"/>
                    </a:lnTo>
                    <a:lnTo>
                      <a:pt x="22" y="32"/>
                    </a:lnTo>
                    <a:lnTo>
                      <a:pt x="15" y="49"/>
                    </a:lnTo>
                    <a:lnTo>
                      <a:pt x="13" y="69"/>
                    </a:lnTo>
                    <a:lnTo>
                      <a:pt x="13" y="91"/>
                    </a:lnTo>
                    <a:lnTo>
                      <a:pt x="13" y="491"/>
                    </a:lnTo>
                    <a:lnTo>
                      <a:pt x="0" y="491"/>
                    </a:lnTo>
                    <a:lnTo>
                      <a:pt x="0" y="81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C0C0C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086" name="Group 168"/>
              <p:cNvGrpSpPr>
                <a:grpSpLocks/>
              </p:cNvGrpSpPr>
              <p:nvPr/>
            </p:nvGrpSpPr>
            <p:grpSpPr bwMode="auto">
              <a:xfrm>
                <a:off x="1679" y="3847"/>
                <a:ext cx="121" cy="127"/>
                <a:chOff x="1679" y="3847"/>
                <a:chExt cx="121" cy="127"/>
              </a:xfrm>
            </p:grpSpPr>
            <p:sp>
              <p:nvSpPr>
                <p:cNvPr id="1129" name="Freeform 169"/>
                <p:cNvSpPr>
                  <a:spLocks/>
                </p:cNvSpPr>
                <p:nvPr/>
              </p:nvSpPr>
              <p:spPr bwMode="auto">
                <a:xfrm>
                  <a:off x="1679" y="3847"/>
                  <a:ext cx="91" cy="127"/>
                </a:xfrm>
                <a:custGeom>
                  <a:avLst/>
                  <a:gdLst>
                    <a:gd name="T0" fmla="*/ 0 w 91"/>
                    <a:gd name="T1" fmla="*/ 126 h 127"/>
                    <a:gd name="T2" fmla="*/ 90 w 91"/>
                    <a:gd name="T3" fmla="*/ 126 h 127"/>
                    <a:gd name="T4" fmla="*/ 90 w 91"/>
                    <a:gd name="T5" fmla="*/ 0 h 127"/>
                    <a:gd name="T6" fmla="*/ 1 w 91"/>
                    <a:gd name="T7" fmla="*/ 0 h 127"/>
                    <a:gd name="T8" fmla="*/ 0 w 91"/>
                    <a:gd name="T9" fmla="*/ 126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127"/>
                    <a:gd name="T17" fmla="*/ 91 w 9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127">
                      <a:moveTo>
                        <a:pt x="0" y="126"/>
                      </a:moveTo>
                      <a:lnTo>
                        <a:pt x="90" y="126"/>
                      </a:lnTo>
                      <a:lnTo>
                        <a:pt x="90" y="0"/>
                      </a:lnTo>
                      <a:lnTo>
                        <a:pt x="1" y="0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30" name="Freeform 170"/>
                <p:cNvSpPr>
                  <a:spLocks/>
                </p:cNvSpPr>
                <p:nvPr/>
              </p:nvSpPr>
              <p:spPr bwMode="auto">
                <a:xfrm>
                  <a:off x="1769" y="3849"/>
                  <a:ext cx="31" cy="125"/>
                </a:xfrm>
                <a:custGeom>
                  <a:avLst/>
                  <a:gdLst>
                    <a:gd name="T0" fmla="*/ 0 w 31"/>
                    <a:gd name="T1" fmla="*/ 0 h 125"/>
                    <a:gd name="T2" fmla="*/ 0 w 31"/>
                    <a:gd name="T3" fmla="*/ 124 h 125"/>
                    <a:gd name="T4" fmla="*/ 30 w 31"/>
                    <a:gd name="T5" fmla="*/ 118 h 125"/>
                    <a:gd name="T6" fmla="*/ 30 w 31"/>
                    <a:gd name="T7" fmla="*/ 10 h 125"/>
                    <a:gd name="T8" fmla="*/ 0 w 31"/>
                    <a:gd name="T9" fmla="*/ 0 h 1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25"/>
                    <a:gd name="T17" fmla="*/ 31 w 31"/>
                    <a:gd name="T18" fmla="*/ 125 h 1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25">
                      <a:moveTo>
                        <a:pt x="0" y="0"/>
                      </a:moveTo>
                      <a:lnTo>
                        <a:pt x="0" y="124"/>
                      </a:lnTo>
                      <a:lnTo>
                        <a:pt x="30" y="118"/>
                      </a:lnTo>
                      <a:lnTo>
                        <a:pt x="30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061" name="Freeform 171"/>
              <p:cNvSpPr>
                <a:spLocks/>
              </p:cNvSpPr>
              <p:nvPr/>
            </p:nvSpPr>
            <p:spPr bwMode="auto">
              <a:xfrm>
                <a:off x="2079" y="3604"/>
                <a:ext cx="33" cy="256"/>
              </a:xfrm>
              <a:custGeom>
                <a:avLst/>
                <a:gdLst>
                  <a:gd name="T0" fmla="*/ 0 w 33"/>
                  <a:gd name="T1" fmla="*/ 44 h 256"/>
                  <a:gd name="T2" fmla="*/ 1 w 33"/>
                  <a:gd name="T3" fmla="*/ 29 h 256"/>
                  <a:gd name="T4" fmla="*/ 2 w 33"/>
                  <a:gd name="T5" fmla="*/ 16 h 256"/>
                  <a:gd name="T6" fmla="*/ 7 w 33"/>
                  <a:gd name="T7" fmla="*/ 6 h 256"/>
                  <a:gd name="T8" fmla="*/ 13 w 33"/>
                  <a:gd name="T9" fmla="*/ 0 h 256"/>
                  <a:gd name="T10" fmla="*/ 18 w 33"/>
                  <a:gd name="T11" fmla="*/ 0 h 256"/>
                  <a:gd name="T12" fmla="*/ 23 w 33"/>
                  <a:gd name="T13" fmla="*/ 5 h 256"/>
                  <a:gd name="T14" fmla="*/ 27 w 33"/>
                  <a:gd name="T15" fmla="*/ 10 h 256"/>
                  <a:gd name="T16" fmla="*/ 30 w 33"/>
                  <a:gd name="T17" fmla="*/ 19 h 256"/>
                  <a:gd name="T18" fmla="*/ 31 w 33"/>
                  <a:gd name="T19" fmla="*/ 28 h 256"/>
                  <a:gd name="T20" fmla="*/ 31 w 33"/>
                  <a:gd name="T21" fmla="*/ 35 h 256"/>
                  <a:gd name="T22" fmla="*/ 32 w 33"/>
                  <a:gd name="T23" fmla="*/ 44 h 256"/>
                  <a:gd name="T24" fmla="*/ 26 w 33"/>
                  <a:gd name="T25" fmla="*/ 44 h 256"/>
                  <a:gd name="T26" fmla="*/ 26 w 33"/>
                  <a:gd name="T27" fmla="*/ 29 h 256"/>
                  <a:gd name="T28" fmla="*/ 24 w 33"/>
                  <a:gd name="T29" fmla="*/ 19 h 256"/>
                  <a:gd name="T30" fmla="*/ 19 w 33"/>
                  <a:gd name="T31" fmla="*/ 15 h 256"/>
                  <a:gd name="T32" fmla="*/ 15 w 33"/>
                  <a:gd name="T33" fmla="*/ 15 h 256"/>
                  <a:gd name="T34" fmla="*/ 11 w 33"/>
                  <a:gd name="T35" fmla="*/ 18 h 256"/>
                  <a:gd name="T36" fmla="*/ 7 w 33"/>
                  <a:gd name="T37" fmla="*/ 26 h 256"/>
                  <a:gd name="T38" fmla="*/ 7 w 33"/>
                  <a:gd name="T39" fmla="*/ 36 h 256"/>
                  <a:gd name="T40" fmla="*/ 7 w 33"/>
                  <a:gd name="T41" fmla="*/ 49 h 256"/>
                  <a:gd name="T42" fmla="*/ 7 w 33"/>
                  <a:gd name="T43" fmla="*/ 255 h 256"/>
                  <a:gd name="T44" fmla="*/ 0 w 33"/>
                  <a:gd name="T45" fmla="*/ 255 h 256"/>
                  <a:gd name="T46" fmla="*/ 0 w 33"/>
                  <a:gd name="T47" fmla="*/ 44 h 2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"/>
                  <a:gd name="T73" fmla="*/ 0 h 256"/>
                  <a:gd name="T74" fmla="*/ 33 w 33"/>
                  <a:gd name="T75" fmla="*/ 256 h 2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" h="256">
                    <a:moveTo>
                      <a:pt x="0" y="44"/>
                    </a:moveTo>
                    <a:lnTo>
                      <a:pt x="1" y="29"/>
                    </a:lnTo>
                    <a:lnTo>
                      <a:pt x="2" y="16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27" y="10"/>
                    </a:lnTo>
                    <a:lnTo>
                      <a:pt x="30" y="19"/>
                    </a:lnTo>
                    <a:lnTo>
                      <a:pt x="31" y="28"/>
                    </a:lnTo>
                    <a:lnTo>
                      <a:pt x="31" y="35"/>
                    </a:lnTo>
                    <a:lnTo>
                      <a:pt x="32" y="44"/>
                    </a:lnTo>
                    <a:lnTo>
                      <a:pt x="26" y="44"/>
                    </a:lnTo>
                    <a:lnTo>
                      <a:pt x="26" y="29"/>
                    </a:lnTo>
                    <a:lnTo>
                      <a:pt x="24" y="19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8"/>
                    </a:lnTo>
                    <a:lnTo>
                      <a:pt x="7" y="26"/>
                    </a:lnTo>
                    <a:lnTo>
                      <a:pt x="7" y="36"/>
                    </a:lnTo>
                    <a:lnTo>
                      <a:pt x="7" y="49"/>
                    </a:lnTo>
                    <a:lnTo>
                      <a:pt x="7" y="255"/>
                    </a:lnTo>
                    <a:lnTo>
                      <a:pt x="0" y="255"/>
                    </a:lnTo>
                    <a:lnTo>
                      <a:pt x="0" y="44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C0C0C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087" name="Group 172"/>
              <p:cNvGrpSpPr>
                <a:grpSpLocks/>
              </p:cNvGrpSpPr>
              <p:nvPr/>
            </p:nvGrpSpPr>
            <p:grpSpPr bwMode="auto">
              <a:xfrm>
                <a:off x="1669" y="3490"/>
                <a:ext cx="41" cy="473"/>
                <a:chOff x="1669" y="3490"/>
                <a:chExt cx="41" cy="473"/>
              </a:xfrm>
            </p:grpSpPr>
            <p:grpSp>
              <p:nvGrpSpPr>
                <p:cNvPr id="3088" name="Group 173"/>
                <p:cNvGrpSpPr>
                  <a:grpSpLocks/>
                </p:cNvGrpSpPr>
                <p:nvPr/>
              </p:nvGrpSpPr>
              <p:grpSpPr bwMode="auto">
                <a:xfrm>
                  <a:off x="1669" y="3805"/>
                  <a:ext cx="41" cy="158"/>
                  <a:chOff x="1669" y="3805"/>
                  <a:chExt cx="41" cy="158"/>
                </a:xfrm>
              </p:grpSpPr>
              <p:sp>
                <p:nvSpPr>
                  <p:cNvPr id="1125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1670" y="3884"/>
                    <a:ext cx="35" cy="7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 cap="rnd">
                    <a:solidFill>
                      <a:srgbClr val="C0C0C0"/>
                    </a:solidFill>
                    <a:prstDash val="sysDot"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126" name="Freeform 175"/>
                  <p:cNvSpPr>
                    <a:spLocks/>
                  </p:cNvSpPr>
                  <p:nvPr/>
                </p:nvSpPr>
                <p:spPr bwMode="auto">
                  <a:xfrm>
                    <a:off x="1669" y="3884"/>
                    <a:ext cx="41" cy="79"/>
                  </a:xfrm>
                  <a:custGeom>
                    <a:avLst/>
                    <a:gdLst>
                      <a:gd name="T0" fmla="*/ 0 w 41"/>
                      <a:gd name="T1" fmla="*/ 0 h 79"/>
                      <a:gd name="T2" fmla="*/ 40 w 41"/>
                      <a:gd name="T3" fmla="*/ 78 h 79"/>
                      <a:gd name="T4" fmla="*/ 40 w 41"/>
                      <a:gd name="T5" fmla="*/ 0 h 79"/>
                      <a:gd name="T6" fmla="*/ 0 w 41"/>
                      <a:gd name="T7" fmla="*/ 78 h 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"/>
                      <a:gd name="T13" fmla="*/ 0 h 79"/>
                      <a:gd name="T14" fmla="*/ 41 w 41"/>
                      <a:gd name="T15" fmla="*/ 79 h 7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" h="79">
                        <a:moveTo>
                          <a:pt x="0" y="0"/>
                        </a:moveTo>
                        <a:lnTo>
                          <a:pt x="40" y="78"/>
                        </a:lnTo>
                        <a:lnTo>
                          <a:pt x="40" y="0"/>
                        </a:lnTo>
                        <a:lnTo>
                          <a:pt x="0" y="78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7" name="Freeform 176"/>
                  <p:cNvSpPr>
                    <a:spLocks/>
                  </p:cNvSpPr>
                  <p:nvPr/>
                </p:nvSpPr>
                <p:spPr bwMode="auto">
                  <a:xfrm>
                    <a:off x="1669" y="3805"/>
                    <a:ext cx="41" cy="80"/>
                  </a:xfrm>
                  <a:custGeom>
                    <a:avLst/>
                    <a:gdLst>
                      <a:gd name="T0" fmla="*/ 0 w 41"/>
                      <a:gd name="T1" fmla="*/ 79 h 80"/>
                      <a:gd name="T2" fmla="*/ 40 w 41"/>
                      <a:gd name="T3" fmla="*/ 79 h 80"/>
                      <a:gd name="T4" fmla="*/ 40 w 41"/>
                      <a:gd name="T5" fmla="*/ 0 h 80"/>
                      <a:gd name="T6" fmla="*/ 0 w 41"/>
                      <a:gd name="T7" fmla="*/ 0 h 80"/>
                      <a:gd name="T8" fmla="*/ 0 w 41"/>
                      <a:gd name="T9" fmla="*/ 79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80"/>
                      <a:gd name="T17" fmla="*/ 41 w 41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80">
                        <a:moveTo>
                          <a:pt x="0" y="79"/>
                        </a:move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  <a:lnTo>
                          <a:pt x="0" y="79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8" name="Freeform 177"/>
                  <p:cNvSpPr>
                    <a:spLocks/>
                  </p:cNvSpPr>
                  <p:nvPr/>
                </p:nvSpPr>
                <p:spPr bwMode="auto">
                  <a:xfrm>
                    <a:off x="1669" y="3805"/>
                    <a:ext cx="41" cy="80"/>
                  </a:xfrm>
                  <a:custGeom>
                    <a:avLst/>
                    <a:gdLst>
                      <a:gd name="T0" fmla="*/ 0 w 41"/>
                      <a:gd name="T1" fmla="*/ 0 h 80"/>
                      <a:gd name="T2" fmla="*/ 40 w 41"/>
                      <a:gd name="T3" fmla="*/ 79 h 80"/>
                      <a:gd name="T4" fmla="*/ 40 w 41"/>
                      <a:gd name="T5" fmla="*/ 0 h 80"/>
                      <a:gd name="T6" fmla="*/ 0 w 41"/>
                      <a:gd name="T7" fmla="*/ 79 h 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"/>
                      <a:gd name="T13" fmla="*/ 0 h 80"/>
                      <a:gd name="T14" fmla="*/ 41 w 41"/>
                      <a:gd name="T15" fmla="*/ 80 h 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" h="80">
                        <a:moveTo>
                          <a:pt x="0" y="0"/>
                        </a:move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0" y="79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89" name="Group 178"/>
                <p:cNvGrpSpPr>
                  <a:grpSpLocks/>
                </p:cNvGrpSpPr>
                <p:nvPr/>
              </p:nvGrpSpPr>
              <p:grpSpPr bwMode="auto">
                <a:xfrm>
                  <a:off x="1669" y="3648"/>
                  <a:ext cx="41" cy="158"/>
                  <a:chOff x="1669" y="3648"/>
                  <a:chExt cx="41" cy="158"/>
                </a:xfrm>
              </p:grpSpPr>
              <p:sp>
                <p:nvSpPr>
                  <p:cNvPr id="1121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1669" y="3724"/>
                    <a:ext cx="36" cy="75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 cap="rnd">
                    <a:solidFill>
                      <a:srgbClr val="C0C0C0"/>
                    </a:solidFill>
                    <a:prstDash val="sysDot"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122" name="Freeform 180"/>
                  <p:cNvSpPr>
                    <a:spLocks/>
                  </p:cNvSpPr>
                  <p:nvPr/>
                </p:nvSpPr>
                <p:spPr bwMode="auto">
                  <a:xfrm>
                    <a:off x="1669" y="3726"/>
                    <a:ext cx="41" cy="80"/>
                  </a:xfrm>
                  <a:custGeom>
                    <a:avLst/>
                    <a:gdLst>
                      <a:gd name="T0" fmla="*/ 0 w 41"/>
                      <a:gd name="T1" fmla="*/ 0 h 80"/>
                      <a:gd name="T2" fmla="*/ 40 w 41"/>
                      <a:gd name="T3" fmla="*/ 79 h 80"/>
                      <a:gd name="T4" fmla="*/ 40 w 41"/>
                      <a:gd name="T5" fmla="*/ 0 h 80"/>
                      <a:gd name="T6" fmla="*/ 0 w 41"/>
                      <a:gd name="T7" fmla="*/ 79 h 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"/>
                      <a:gd name="T13" fmla="*/ 0 h 80"/>
                      <a:gd name="T14" fmla="*/ 41 w 41"/>
                      <a:gd name="T15" fmla="*/ 80 h 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" h="80">
                        <a:moveTo>
                          <a:pt x="0" y="0"/>
                        </a:move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0" y="79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3" name="Freeform 181"/>
                  <p:cNvSpPr>
                    <a:spLocks/>
                  </p:cNvSpPr>
                  <p:nvPr/>
                </p:nvSpPr>
                <p:spPr bwMode="auto">
                  <a:xfrm>
                    <a:off x="1669" y="3648"/>
                    <a:ext cx="41" cy="79"/>
                  </a:xfrm>
                  <a:custGeom>
                    <a:avLst/>
                    <a:gdLst>
                      <a:gd name="T0" fmla="*/ 0 w 41"/>
                      <a:gd name="T1" fmla="*/ 78 h 79"/>
                      <a:gd name="T2" fmla="*/ 40 w 41"/>
                      <a:gd name="T3" fmla="*/ 78 h 79"/>
                      <a:gd name="T4" fmla="*/ 40 w 41"/>
                      <a:gd name="T5" fmla="*/ 0 h 79"/>
                      <a:gd name="T6" fmla="*/ 0 w 41"/>
                      <a:gd name="T7" fmla="*/ 0 h 79"/>
                      <a:gd name="T8" fmla="*/ 0 w 41"/>
                      <a:gd name="T9" fmla="*/ 78 h 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79"/>
                      <a:gd name="T17" fmla="*/ 41 w 41"/>
                      <a:gd name="T18" fmla="*/ 79 h 7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79">
                        <a:moveTo>
                          <a:pt x="0" y="78"/>
                        </a:moveTo>
                        <a:lnTo>
                          <a:pt x="40" y="78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  <a:lnTo>
                          <a:pt x="0" y="78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4" name="Freeform 182"/>
                  <p:cNvSpPr>
                    <a:spLocks/>
                  </p:cNvSpPr>
                  <p:nvPr/>
                </p:nvSpPr>
                <p:spPr bwMode="auto">
                  <a:xfrm>
                    <a:off x="1669" y="3648"/>
                    <a:ext cx="41" cy="79"/>
                  </a:xfrm>
                  <a:custGeom>
                    <a:avLst/>
                    <a:gdLst>
                      <a:gd name="T0" fmla="*/ 0 w 41"/>
                      <a:gd name="T1" fmla="*/ 0 h 79"/>
                      <a:gd name="T2" fmla="*/ 40 w 41"/>
                      <a:gd name="T3" fmla="*/ 78 h 79"/>
                      <a:gd name="T4" fmla="*/ 40 w 41"/>
                      <a:gd name="T5" fmla="*/ 0 h 79"/>
                      <a:gd name="T6" fmla="*/ 0 w 41"/>
                      <a:gd name="T7" fmla="*/ 78 h 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"/>
                      <a:gd name="T13" fmla="*/ 0 h 79"/>
                      <a:gd name="T14" fmla="*/ 41 w 41"/>
                      <a:gd name="T15" fmla="*/ 79 h 7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" h="79">
                        <a:moveTo>
                          <a:pt x="0" y="0"/>
                        </a:moveTo>
                        <a:lnTo>
                          <a:pt x="40" y="78"/>
                        </a:lnTo>
                        <a:lnTo>
                          <a:pt x="40" y="0"/>
                        </a:lnTo>
                        <a:lnTo>
                          <a:pt x="0" y="78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90" name="Group 183"/>
                <p:cNvGrpSpPr>
                  <a:grpSpLocks/>
                </p:cNvGrpSpPr>
                <p:nvPr/>
              </p:nvGrpSpPr>
              <p:grpSpPr bwMode="auto">
                <a:xfrm>
                  <a:off x="1669" y="3490"/>
                  <a:ext cx="41" cy="159"/>
                  <a:chOff x="1669" y="3490"/>
                  <a:chExt cx="41" cy="159"/>
                </a:xfrm>
              </p:grpSpPr>
              <p:sp>
                <p:nvSpPr>
                  <p:cNvPr id="1117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1669" y="3567"/>
                    <a:ext cx="36" cy="75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 cap="rnd">
                    <a:solidFill>
                      <a:srgbClr val="C0C0C0"/>
                    </a:solidFill>
                    <a:prstDash val="sysDot"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118" name="Freeform 185"/>
                  <p:cNvSpPr>
                    <a:spLocks/>
                  </p:cNvSpPr>
                  <p:nvPr/>
                </p:nvSpPr>
                <p:spPr bwMode="auto">
                  <a:xfrm>
                    <a:off x="1669" y="3568"/>
                    <a:ext cx="41" cy="81"/>
                  </a:xfrm>
                  <a:custGeom>
                    <a:avLst/>
                    <a:gdLst>
                      <a:gd name="T0" fmla="*/ 0 w 41"/>
                      <a:gd name="T1" fmla="*/ 0 h 81"/>
                      <a:gd name="T2" fmla="*/ 40 w 41"/>
                      <a:gd name="T3" fmla="*/ 80 h 81"/>
                      <a:gd name="T4" fmla="*/ 40 w 41"/>
                      <a:gd name="T5" fmla="*/ 0 h 81"/>
                      <a:gd name="T6" fmla="*/ 0 w 41"/>
                      <a:gd name="T7" fmla="*/ 80 h 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"/>
                      <a:gd name="T13" fmla="*/ 0 h 81"/>
                      <a:gd name="T14" fmla="*/ 41 w 41"/>
                      <a:gd name="T15" fmla="*/ 81 h 8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" h="81">
                        <a:moveTo>
                          <a:pt x="0" y="0"/>
                        </a:moveTo>
                        <a:lnTo>
                          <a:pt x="40" y="80"/>
                        </a:lnTo>
                        <a:lnTo>
                          <a:pt x="40" y="0"/>
                        </a:lnTo>
                        <a:lnTo>
                          <a:pt x="0" y="80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9" name="Freeform 186"/>
                  <p:cNvSpPr>
                    <a:spLocks/>
                  </p:cNvSpPr>
                  <p:nvPr/>
                </p:nvSpPr>
                <p:spPr bwMode="auto">
                  <a:xfrm>
                    <a:off x="1669" y="3490"/>
                    <a:ext cx="41" cy="79"/>
                  </a:xfrm>
                  <a:custGeom>
                    <a:avLst/>
                    <a:gdLst>
                      <a:gd name="T0" fmla="*/ 0 w 41"/>
                      <a:gd name="T1" fmla="*/ 78 h 79"/>
                      <a:gd name="T2" fmla="*/ 40 w 41"/>
                      <a:gd name="T3" fmla="*/ 78 h 79"/>
                      <a:gd name="T4" fmla="*/ 40 w 41"/>
                      <a:gd name="T5" fmla="*/ 0 h 79"/>
                      <a:gd name="T6" fmla="*/ 0 w 41"/>
                      <a:gd name="T7" fmla="*/ 0 h 79"/>
                      <a:gd name="T8" fmla="*/ 0 w 41"/>
                      <a:gd name="T9" fmla="*/ 78 h 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79"/>
                      <a:gd name="T17" fmla="*/ 41 w 41"/>
                      <a:gd name="T18" fmla="*/ 79 h 7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79">
                        <a:moveTo>
                          <a:pt x="0" y="78"/>
                        </a:moveTo>
                        <a:lnTo>
                          <a:pt x="40" y="78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  <a:lnTo>
                          <a:pt x="0" y="78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0" name="Freeform 187"/>
                  <p:cNvSpPr>
                    <a:spLocks/>
                  </p:cNvSpPr>
                  <p:nvPr/>
                </p:nvSpPr>
                <p:spPr bwMode="auto">
                  <a:xfrm>
                    <a:off x="1669" y="3490"/>
                    <a:ext cx="41" cy="79"/>
                  </a:xfrm>
                  <a:custGeom>
                    <a:avLst/>
                    <a:gdLst>
                      <a:gd name="T0" fmla="*/ 0 w 41"/>
                      <a:gd name="T1" fmla="*/ 0 h 79"/>
                      <a:gd name="T2" fmla="*/ 40 w 41"/>
                      <a:gd name="T3" fmla="*/ 78 h 79"/>
                      <a:gd name="T4" fmla="*/ 40 w 41"/>
                      <a:gd name="T5" fmla="*/ 0 h 79"/>
                      <a:gd name="T6" fmla="*/ 0 w 41"/>
                      <a:gd name="T7" fmla="*/ 78 h 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"/>
                      <a:gd name="T13" fmla="*/ 0 h 79"/>
                      <a:gd name="T14" fmla="*/ 41 w 41"/>
                      <a:gd name="T15" fmla="*/ 79 h 7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" h="79">
                        <a:moveTo>
                          <a:pt x="0" y="0"/>
                        </a:moveTo>
                        <a:lnTo>
                          <a:pt x="40" y="78"/>
                        </a:lnTo>
                        <a:lnTo>
                          <a:pt x="40" y="0"/>
                        </a:lnTo>
                        <a:lnTo>
                          <a:pt x="0" y="78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rgbClr val="C0C0C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prstShdw prst="shdw17" dist="17961" dir="2700000">
                      <a:srgbClr val="737373"/>
                    </a:prstShdw>
                  </a:effec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063" name="Freeform 188"/>
              <p:cNvSpPr>
                <a:spLocks/>
              </p:cNvSpPr>
              <p:nvPr/>
            </p:nvSpPr>
            <p:spPr bwMode="auto">
              <a:xfrm>
                <a:off x="134" y="3140"/>
                <a:ext cx="1386" cy="585"/>
              </a:xfrm>
              <a:custGeom>
                <a:avLst/>
                <a:gdLst>
                  <a:gd name="T0" fmla="*/ 1385 w 1386"/>
                  <a:gd name="T1" fmla="*/ 0 h 585"/>
                  <a:gd name="T2" fmla="*/ 1385 w 1386"/>
                  <a:gd name="T3" fmla="*/ 109 h 585"/>
                  <a:gd name="T4" fmla="*/ 844 w 1386"/>
                  <a:gd name="T5" fmla="*/ 197 h 585"/>
                  <a:gd name="T6" fmla="*/ 718 w 1386"/>
                  <a:gd name="T7" fmla="*/ 553 h 585"/>
                  <a:gd name="T8" fmla="*/ 0 w 1386"/>
                  <a:gd name="T9" fmla="*/ 584 h 585"/>
                  <a:gd name="T10" fmla="*/ 0 w 1386"/>
                  <a:gd name="T11" fmla="*/ 514 h 585"/>
                  <a:gd name="T12" fmla="*/ 673 w 1386"/>
                  <a:gd name="T13" fmla="*/ 464 h 585"/>
                  <a:gd name="T14" fmla="*/ 814 w 1386"/>
                  <a:gd name="T15" fmla="*/ 99 h 585"/>
                  <a:gd name="T16" fmla="*/ 1385 w 1386"/>
                  <a:gd name="T17" fmla="*/ 0 h 5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6"/>
                  <a:gd name="T28" fmla="*/ 0 h 585"/>
                  <a:gd name="T29" fmla="*/ 1386 w 1386"/>
                  <a:gd name="T30" fmla="*/ 585 h 5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6" h="585">
                    <a:moveTo>
                      <a:pt x="1385" y="0"/>
                    </a:moveTo>
                    <a:lnTo>
                      <a:pt x="1385" y="109"/>
                    </a:lnTo>
                    <a:lnTo>
                      <a:pt x="844" y="197"/>
                    </a:lnTo>
                    <a:lnTo>
                      <a:pt x="718" y="553"/>
                    </a:lnTo>
                    <a:lnTo>
                      <a:pt x="0" y="584"/>
                    </a:lnTo>
                    <a:lnTo>
                      <a:pt x="0" y="514"/>
                    </a:lnTo>
                    <a:lnTo>
                      <a:pt x="673" y="464"/>
                    </a:lnTo>
                    <a:lnTo>
                      <a:pt x="814" y="99"/>
                    </a:lnTo>
                    <a:lnTo>
                      <a:pt x="1385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C0C0C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091" name="Group 189"/>
              <p:cNvGrpSpPr>
                <a:grpSpLocks/>
              </p:cNvGrpSpPr>
              <p:nvPr/>
            </p:nvGrpSpPr>
            <p:grpSpPr bwMode="auto">
              <a:xfrm>
                <a:off x="1131" y="2942"/>
                <a:ext cx="159" cy="328"/>
                <a:chOff x="1131" y="2942"/>
                <a:chExt cx="159" cy="328"/>
              </a:xfrm>
            </p:grpSpPr>
            <p:sp>
              <p:nvSpPr>
                <p:cNvPr id="1112" name="Freeform 190"/>
                <p:cNvSpPr>
                  <a:spLocks/>
                </p:cNvSpPr>
                <p:nvPr/>
              </p:nvSpPr>
              <p:spPr bwMode="auto">
                <a:xfrm>
                  <a:off x="1183" y="2948"/>
                  <a:ext cx="107" cy="321"/>
                </a:xfrm>
                <a:custGeom>
                  <a:avLst/>
                  <a:gdLst>
                    <a:gd name="T0" fmla="*/ 54 w 107"/>
                    <a:gd name="T1" fmla="*/ 0 h 321"/>
                    <a:gd name="T2" fmla="*/ 106 w 107"/>
                    <a:gd name="T3" fmla="*/ 46 h 321"/>
                    <a:gd name="T4" fmla="*/ 106 w 107"/>
                    <a:gd name="T5" fmla="*/ 139 h 321"/>
                    <a:gd name="T6" fmla="*/ 60 w 107"/>
                    <a:gd name="T7" fmla="*/ 145 h 321"/>
                    <a:gd name="T8" fmla="*/ 35 w 107"/>
                    <a:gd name="T9" fmla="*/ 301 h 321"/>
                    <a:gd name="T10" fmla="*/ 0 w 107"/>
                    <a:gd name="T11" fmla="*/ 320 h 321"/>
                    <a:gd name="T12" fmla="*/ 54 w 107"/>
                    <a:gd name="T13" fmla="*/ 0 h 3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"/>
                    <a:gd name="T22" fmla="*/ 0 h 321"/>
                    <a:gd name="T23" fmla="*/ 107 w 107"/>
                    <a:gd name="T24" fmla="*/ 321 h 3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" h="321">
                      <a:moveTo>
                        <a:pt x="54" y="0"/>
                      </a:moveTo>
                      <a:lnTo>
                        <a:pt x="106" y="46"/>
                      </a:lnTo>
                      <a:lnTo>
                        <a:pt x="106" y="139"/>
                      </a:lnTo>
                      <a:lnTo>
                        <a:pt x="60" y="145"/>
                      </a:lnTo>
                      <a:lnTo>
                        <a:pt x="35" y="301"/>
                      </a:lnTo>
                      <a:lnTo>
                        <a:pt x="0" y="3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13" name="Freeform 191"/>
                <p:cNvSpPr>
                  <a:spLocks/>
                </p:cNvSpPr>
                <p:nvPr/>
              </p:nvSpPr>
              <p:spPr bwMode="auto">
                <a:xfrm>
                  <a:off x="1131" y="2942"/>
                  <a:ext cx="108" cy="328"/>
                </a:xfrm>
                <a:custGeom>
                  <a:avLst/>
                  <a:gdLst>
                    <a:gd name="T0" fmla="*/ 56 w 108"/>
                    <a:gd name="T1" fmla="*/ 29 h 328"/>
                    <a:gd name="T2" fmla="*/ 107 w 108"/>
                    <a:gd name="T3" fmla="*/ 0 h 328"/>
                    <a:gd name="T4" fmla="*/ 51 w 108"/>
                    <a:gd name="T5" fmla="*/ 321 h 328"/>
                    <a:gd name="T6" fmla="*/ 0 w 108"/>
                    <a:gd name="T7" fmla="*/ 327 h 328"/>
                    <a:gd name="T8" fmla="*/ 56 w 108"/>
                    <a:gd name="T9" fmla="*/ 29 h 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328"/>
                    <a:gd name="T17" fmla="*/ 108 w 108"/>
                    <a:gd name="T18" fmla="*/ 328 h 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328">
                      <a:moveTo>
                        <a:pt x="56" y="29"/>
                      </a:moveTo>
                      <a:lnTo>
                        <a:pt x="107" y="0"/>
                      </a:lnTo>
                      <a:lnTo>
                        <a:pt x="51" y="321"/>
                      </a:lnTo>
                      <a:lnTo>
                        <a:pt x="0" y="327"/>
                      </a:lnTo>
                      <a:lnTo>
                        <a:pt x="56" y="29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092" name="Group 192"/>
              <p:cNvGrpSpPr>
                <a:grpSpLocks/>
              </p:cNvGrpSpPr>
              <p:nvPr/>
            </p:nvGrpSpPr>
            <p:grpSpPr bwMode="auto">
              <a:xfrm>
                <a:off x="1356" y="2850"/>
                <a:ext cx="178" cy="378"/>
                <a:chOff x="1356" y="2850"/>
                <a:chExt cx="178" cy="378"/>
              </a:xfrm>
            </p:grpSpPr>
            <p:sp>
              <p:nvSpPr>
                <p:cNvPr id="1110" name="Freeform 193"/>
                <p:cNvSpPr>
                  <a:spLocks/>
                </p:cNvSpPr>
                <p:nvPr/>
              </p:nvSpPr>
              <p:spPr bwMode="auto">
                <a:xfrm>
                  <a:off x="1356" y="2850"/>
                  <a:ext cx="127" cy="378"/>
                </a:xfrm>
                <a:custGeom>
                  <a:avLst/>
                  <a:gdLst>
                    <a:gd name="T0" fmla="*/ 67 w 127"/>
                    <a:gd name="T1" fmla="*/ 20 h 378"/>
                    <a:gd name="T2" fmla="*/ 126 w 127"/>
                    <a:gd name="T3" fmla="*/ 0 h 378"/>
                    <a:gd name="T4" fmla="*/ 65 w 127"/>
                    <a:gd name="T5" fmla="*/ 368 h 378"/>
                    <a:gd name="T6" fmla="*/ 0 w 127"/>
                    <a:gd name="T7" fmla="*/ 377 h 378"/>
                    <a:gd name="T8" fmla="*/ 67 w 127"/>
                    <a:gd name="T9" fmla="*/ 2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7"/>
                    <a:gd name="T16" fmla="*/ 0 h 378"/>
                    <a:gd name="T17" fmla="*/ 127 w 127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7" h="378">
                      <a:moveTo>
                        <a:pt x="67" y="20"/>
                      </a:moveTo>
                      <a:lnTo>
                        <a:pt x="126" y="0"/>
                      </a:lnTo>
                      <a:lnTo>
                        <a:pt x="65" y="368"/>
                      </a:lnTo>
                      <a:lnTo>
                        <a:pt x="0" y="377"/>
                      </a:lnTo>
                      <a:lnTo>
                        <a:pt x="67" y="2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11" name="Freeform 194"/>
                <p:cNvSpPr>
                  <a:spLocks/>
                </p:cNvSpPr>
                <p:nvPr/>
              </p:nvSpPr>
              <p:spPr bwMode="auto">
                <a:xfrm>
                  <a:off x="1420" y="2852"/>
                  <a:ext cx="114" cy="364"/>
                </a:xfrm>
                <a:custGeom>
                  <a:avLst/>
                  <a:gdLst>
                    <a:gd name="T0" fmla="*/ 62 w 114"/>
                    <a:gd name="T1" fmla="*/ 0 h 364"/>
                    <a:gd name="T2" fmla="*/ 0 w 114"/>
                    <a:gd name="T3" fmla="*/ 363 h 364"/>
                    <a:gd name="T4" fmla="*/ 39 w 114"/>
                    <a:gd name="T5" fmla="*/ 328 h 364"/>
                    <a:gd name="T6" fmla="*/ 64 w 114"/>
                    <a:gd name="T7" fmla="*/ 171 h 364"/>
                    <a:gd name="T8" fmla="*/ 113 w 114"/>
                    <a:gd name="T9" fmla="*/ 161 h 364"/>
                    <a:gd name="T10" fmla="*/ 113 w 114"/>
                    <a:gd name="T11" fmla="*/ 61 h 364"/>
                    <a:gd name="T12" fmla="*/ 62 w 114"/>
                    <a:gd name="T13" fmla="*/ 0 h 3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364"/>
                    <a:gd name="T23" fmla="*/ 114 w 114"/>
                    <a:gd name="T24" fmla="*/ 364 h 3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364">
                      <a:moveTo>
                        <a:pt x="62" y="0"/>
                      </a:moveTo>
                      <a:lnTo>
                        <a:pt x="0" y="363"/>
                      </a:lnTo>
                      <a:lnTo>
                        <a:pt x="39" y="328"/>
                      </a:lnTo>
                      <a:lnTo>
                        <a:pt x="64" y="171"/>
                      </a:lnTo>
                      <a:lnTo>
                        <a:pt x="113" y="161"/>
                      </a:lnTo>
                      <a:lnTo>
                        <a:pt x="113" y="61"/>
                      </a:lnTo>
                      <a:lnTo>
                        <a:pt x="62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093" name="Group 195"/>
              <p:cNvGrpSpPr>
                <a:grpSpLocks/>
              </p:cNvGrpSpPr>
              <p:nvPr/>
            </p:nvGrpSpPr>
            <p:grpSpPr bwMode="auto">
              <a:xfrm>
                <a:off x="1522" y="3831"/>
                <a:ext cx="171" cy="178"/>
                <a:chOff x="1522" y="3831"/>
                <a:chExt cx="171" cy="178"/>
              </a:xfrm>
            </p:grpSpPr>
            <p:sp>
              <p:nvSpPr>
                <p:cNvPr id="1108" name="Freeform 196"/>
                <p:cNvSpPr>
                  <a:spLocks/>
                </p:cNvSpPr>
                <p:nvPr/>
              </p:nvSpPr>
              <p:spPr bwMode="auto">
                <a:xfrm>
                  <a:off x="1522" y="3831"/>
                  <a:ext cx="129" cy="178"/>
                </a:xfrm>
                <a:custGeom>
                  <a:avLst/>
                  <a:gdLst>
                    <a:gd name="T0" fmla="*/ 0 w 129"/>
                    <a:gd name="T1" fmla="*/ 177 h 178"/>
                    <a:gd name="T2" fmla="*/ 128 w 129"/>
                    <a:gd name="T3" fmla="*/ 177 h 178"/>
                    <a:gd name="T4" fmla="*/ 128 w 129"/>
                    <a:gd name="T5" fmla="*/ 0 h 178"/>
                    <a:gd name="T6" fmla="*/ 0 w 129"/>
                    <a:gd name="T7" fmla="*/ 0 h 178"/>
                    <a:gd name="T8" fmla="*/ 0 w 129"/>
                    <a:gd name="T9" fmla="*/ 177 h 1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8"/>
                    <a:gd name="T17" fmla="*/ 129 w 129"/>
                    <a:gd name="T18" fmla="*/ 178 h 1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8">
                      <a:moveTo>
                        <a:pt x="0" y="177"/>
                      </a:moveTo>
                      <a:lnTo>
                        <a:pt x="128" y="177"/>
                      </a:lnTo>
                      <a:lnTo>
                        <a:pt x="128" y="0"/>
                      </a:lnTo>
                      <a:lnTo>
                        <a:pt x="0" y="0"/>
                      </a:lnTo>
                      <a:lnTo>
                        <a:pt x="0" y="177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9" name="Freeform 197"/>
                <p:cNvSpPr>
                  <a:spLocks/>
                </p:cNvSpPr>
                <p:nvPr/>
              </p:nvSpPr>
              <p:spPr bwMode="auto">
                <a:xfrm>
                  <a:off x="1650" y="3832"/>
                  <a:ext cx="43" cy="177"/>
                </a:xfrm>
                <a:custGeom>
                  <a:avLst/>
                  <a:gdLst>
                    <a:gd name="T0" fmla="*/ 0 w 43"/>
                    <a:gd name="T1" fmla="*/ 0 h 177"/>
                    <a:gd name="T2" fmla="*/ 0 w 43"/>
                    <a:gd name="T3" fmla="*/ 176 h 177"/>
                    <a:gd name="T4" fmla="*/ 42 w 43"/>
                    <a:gd name="T5" fmla="*/ 167 h 177"/>
                    <a:gd name="T6" fmla="*/ 42 w 43"/>
                    <a:gd name="T7" fmla="*/ 14 h 177"/>
                    <a:gd name="T8" fmla="*/ 0 w 43"/>
                    <a:gd name="T9" fmla="*/ 0 h 1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77"/>
                    <a:gd name="T17" fmla="*/ 43 w 43"/>
                    <a:gd name="T18" fmla="*/ 177 h 1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77">
                      <a:moveTo>
                        <a:pt x="0" y="0"/>
                      </a:moveTo>
                      <a:lnTo>
                        <a:pt x="0" y="176"/>
                      </a:lnTo>
                      <a:lnTo>
                        <a:pt x="42" y="167"/>
                      </a:lnTo>
                      <a:lnTo>
                        <a:pt x="42" y="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096" name="Group 198"/>
              <p:cNvGrpSpPr>
                <a:grpSpLocks/>
              </p:cNvGrpSpPr>
              <p:nvPr/>
            </p:nvGrpSpPr>
            <p:grpSpPr bwMode="auto">
              <a:xfrm>
                <a:off x="972" y="3354"/>
                <a:ext cx="436" cy="636"/>
                <a:chOff x="972" y="3354"/>
                <a:chExt cx="436" cy="636"/>
              </a:xfrm>
            </p:grpSpPr>
            <p:sp>
              <p:nvSpPr>
                <p:cNvPr id="1103" name="Freeform 199"/>
                <p:cNvSpPr>
                  <a:spLocks/>
                </p:cNvSpPr>
                <p:nvPr/>
              </p:nvSpPr>
              <p:spPr bwMode="auto">
                <a:xfrm>
                  <a:off x="976" y="3374"/>
                  <a:ext cx="202" cy="46"/>
                </a:xfrm>
                <a:custGeom>
                  <a:avLst/>
                  <a:gdLst>
                    <a:gd name="T0" fmla="*/ 0 w 202"/>
                    <a:gd name="T1" fmla="*/ 20 h 46"/>
                    <a:gd name="T2" fmla="*/ 181 w 202"/>
                    <a:gd name="T3" fmla="*/ 0 h 46"/>
                    <a:gd name="T4" fmla="*/ 201 w 202"/>
                    <a:gd name="T5" fmla="*/ 35 h 46"/>
                    <a:gd name="T6" fmla="*/ 18 w 202"/>
                    <a:gd name="T7" fmla="*/ 45 h 46"/>
                    <a:gd name="T8" fmla="*/ 0 w 202"/>
                    <a:gd name="T9" fmla="*/ 2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46"/>
                    <a:gd name="T17" fmla="*/ 202 w 20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46">
                      <a:moveTo>
                        <a:pt x="0" y="20"/>
                      </a:moveTo>
                      <a:lnTo>
                        <a:pt x="181" y="0"/>
                      </a:lnTo>
                      <a:lnTo>
                        <a:pt x="201" y="35"/>
                      </a:lnTo>
                      <a:lnTo>
                        <a:pt x="18" y="45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4" name="Freeform 200"/>
                <p:cNvSpPr>
                  <a:spLocks/>
                </p:cNvSpPr>
                <p:nvPr/>
              </p:nvSpPr>
              <p:spPr bwMode="auto">
                <a:xfrm>
                  <a:off x="972" y="3393"/>
                  <a:ext cx="21" cy="583"/>
                </a:xfrm>
                <a:custGeom>
                  <a:avLst/>
                  <a:gdLst>
                    <a:gd name="T0" fmla="*/ 0 w 21"/>
                    <a:gd name="T1" fmla="*/ 582 h 583"/>
                    <a:gd name="T2" fmla="*/ 0 w 21"/>
                    <a:gd name="T3" fmla="*/ 0 h 583"/>
                    <a:gd name="T4" fmla="*/ 20 w 21"/>
                    <a:gd name="T5" fmla="*/ 29 h 583"/>
                    <a:gd name="T6" fmla="*/ 20 w 21"/>
                    <a:gd name="T7" fmla="*/ 582 h 583"/>
                    <a:gd name="T8" fmla="*/ 0 w 21"/>
                    <a:gd name="T9" fmla="*/ 582 h 5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583"/>
                    <a:gd name="T17" fmla="*/ 21 w 21"/>
                    <a:gd name="T18" fmla="*/ 583 h 5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583">
                      <a:moveTo>
                        <a:pt x="0" y="582"/>
                      </a:moveTo>
                      <a:lnTo>
                        <a:pt x="0" y="0"/>
                      </a:lnTo>
                      <a:lnTo>
                        <a:pt x="20" y="29"/>
                      </a:lnTo>
                      <a:lnTo>
                        <a:pt x="20" y="582"/>
                      </a:lnTo>
                      <a:lnTo>
                        <a:pt x="0" y="58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5" name="Freeform 201"/>
                <p:cNvSpPr>
                  <a:spLocks/>
                </p:cNvSpPr>
                <p:nvPr/>
              </p:nvSpPr>
              <p:spPr bwMode="auto">
                <a:xfrm>
                  <a:off x="1153" y="3372"/>
                  <a:ext cx="22" cy="614"/>
                </a:xfrm>
                <a:custGeom>
                  <a:avLst/>
                  <a:gdLst>
                    <a:gd name="T0" fmla="*/ 0 w 22"/>
                    <a:gd name="T1" fmla="*/ 613 h 614"/>
                    <a:gd name="T2" fmla="*/ 0 w 22"/>
                    <a:gd name="T3" fmla="*/ 0 h 614"/>
                    <a:gd name="T4" fmla="*/ 21 w 22"/>
                    <a:gd name="T5" fmla="*/ 34 h 614"/>
                    <a:gd name="T6" fmla="*/ 21 w 22"/>
                    <a:gd name="T7" fmla="*/ 613 h 614"/>
                    <a:gd name="T8" fmla="*/ 0 w 22"/>
                    <a:gd name="T9" fmla="*/ 613 h 6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614"/>
                    <a:gd name="T17" fmla="*/ 22 w 22"/>
                    <a:gd name="T18" fmla="*/ 614 h 6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614">
                      <a:moveTo>
                        <a:pt x="0" y="613"/>
                      </a:moveTo>
                      <a:lnTo>
                        <a:pt x="0" y="0"/>
                      </a:lnTo>
                      <a:lnTo>
                        <a:pt x="21" y="34"/>
                      </a:lnTo>
                      <a:lnTo>
                        <a:pt x="21" y="613"/>
                      </a:lnTo>
                      <a:lnTo>
                        <a:pt x="0" y="613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6" name="Freeform 202"/>
                <p:cNvSpPr>
                  <a:spLocks/>
                </p:cNvSpPr>
                <p:nvPr/>
              </p:nvSpPr>
              <p:spPr bwMode="auto">
                <a:xfrm>
                  <a:off x="1155" y="3355"/>
                  <a:ext cx="253" cy="56"/>
                </a:xfrm>
                <a:custGeom>
                  <a:avLst/>
                  <a:gdLst>
                    <a:gd name="T0" fmla="*/ 0 w 253"/>
                    <a:gd name="T1" fmla="*/ 20 h 56"/>
                    <a:gd name="T2" fmla="*/ 220 w 253"/>
                    <a:gd name="T3" fmla="*/ 0 h 56"/>
                    <a:gd name="T4" fmla="*/ 252 w 253"/>
                    <a:gd name="T5" fmla="*/ 35 h 56"/>
                    <a:gd name="T6" fmla="*/ 22 w 253"/>
                    <a:gd name="T7" fmla="*/ 55 h 56"/>
                    <a:gd name="T8" fmla="*/ 0 w 253"/>
                    <a:gd name="T9" fmla="*/ 2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3"/>
                    <a:gd name="T16" fmla="*/ 0 h 56"/>
                    <a:gd name="T17" fmla="*/ 253 w 253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3" h="56">
                      <a:moveTo>
                        <a:pt x="0" y="20"/>
                      </a:moveTo>
                      <a:lnTo>
                        <a:pt x="220" y="0"/>
                      </a:lnTo>
                      <a:lnTo>
                        <a:pt x="252" y="35"/>
                      </a:lnTo>
                      <a:lnTo>
                        <a:pt x="22" y="55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7" name="Freeform 203"/>
                <p:cNvSpPr>
                  <a:spLocks/>
                </p:cNvSpPr>
                <p:nvPr/>
              </p:nvSpPr>
              <p:spPr bwMode="auto">
                <a:xfrm>
                  <a:off x="1382" y="3354"/>
                  <a:ext cx="25" cy="636"/>
                </a:xfrm>
                <a:custGeom>
                  <a:avLst/>
                  <a:gdLst>
                    <a:gd name="T0" fmla="*/ 0 w 25"/>
                    <a:gd name="T1" fmla="*/ 635 h 636"/>
                    <a:gd name="T2" fmla="*/ 0 w 25"/>
                    <a:gd name="T3" fmla="*/ 0 h 636"/>
                    <a:gd name="T4" fmla="*/ 24 w 25"/>
                    <a:gd name="T5" fmla="*/ 35 h 636"/>
                    <a:gd name="T6" fmla="*/ 24 w 25"/>
                    <a:gd name="T7" fmla="*/ 635 h 636"/>
                    <a:gd name="T8" fmla="*/ 0 w 25"/>
                    <a:gd name="T9" fmla="*/ 635 h 6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636"/>
                    <a:gd name="T17" fmla="*/ 25 w 25"/>
                    <a:gd name="T18" fmla="*/ 636 h 6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636">
                      <a:moveTo>
                        <a:pt x="0" y="635"/>
                      </a:moveTo>
                      <a:lnTo>
                        <a:pt x="0" y="0"/>
                      </a:lnTo>
                      <a:lnTo>
                        <a:pt x="24" y="35"/>
                      </a:lnTo>
                      <a:lnTo>
                        <a:pt x="24" y="635"/>
                      </a:lnTo>
                      <a:lnTo>
                        <a:pt x="0" y="635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C0C0C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097" name="Group 204"/>
              <p:cNvGrpSpPr>
                <a:grpSpLocks/>
              </p:cNvGrpSpPr>
              <p:nvPr/>
            </p:nvGrpSpPr>
            <p:grpSpPr bwMode="auto">
              <a:xfrm>
                <a:off x="160" y="3822"/>
                <a:ext cx="567" cy="139"/>
                <a:chOff x="160" y="3822"/>
                <a:chExt cx="567" cy="139"/>
              </a:xfrm>
            </p:grpSpPr>
            <p:grpSp>
              <p:nvGrpSpPr>
                <p:cNvPr id="3098" name="Group 205"/>
                <p:cNvGrpSpPr>
                  <a:grpSpLocks/>
                </p:cNvGrpSpPr>
                <p:nvPr/>
              </p:nvGrpSpPr>
              <p:grpSpPr bwMode="auto">
                <a:xfrm>
                  <a:off x="160" y="3822"/>
                  <a:ext cx="283" cy="139"/>
                  <a:chOff x="160" y="3822"/>
                  <a:chExt cx="283" cy="139"/>
                </a:xfrm>
              </p:grpSpPr>
              <p:grpSp>
                <p:nvGrpSpPr>
                  <p:cNvPr id="3099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160" y="3822"/>
                    <a:ext cx="71" cy="139"/>
                    <a:chOff x="160" y="3822"/>
                    <a:chExt cx="71" cy="139"/>
                  </a:xfrm>
                </p:grpSpPr>
                <p:sp>
                  <p:nvSpPr>
                    <p:cNvPr id="1101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60" y="3822"/>
                      <a:ext cx="71" cy="139"/>
                    </a:xfrm>
                    <a:custGeom>
                      <a:avLst/>
                      <a:gdLst>
                        <a:gd name="T0" fmla="*/ 0 w 71"/>
                        <a:gd name="T1" fmla="*/ 0 h 139"/>
                        <a:gd name="T2" fmla="*/ 70 w 71"/>
                        <a:gd name="T3" fmla="*/ 0 h 139"/>
                        <a:gd name="T4" fmla="*/ 70 w 71"/>
                        <a:gd name="T5" fmla="*/ 138 h 139"/>
                        <a:gd name="T6" fmla="*/ 0 w 71"/>
                        <a:gd name="T7" fmla="*/ 138 h 139"/>
                        <a:gd name="T8" fmla="*/ 0 w 71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39"/>
                        <a:gd name="T17" fmla="*/ 71 w 71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39">
                          <a:moveTo>
                            <a:pt x="0" y="0"/>
                          </a:moveTo>
                          <a:lnTo>
                            <a:pt x="70" y="0"/>
                          </a:lnTo>
                          <a:lnTo>
                            <a:pt x="70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02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60" y="3822"/>
                      <a:ext cx="71" cy="139"/>
                    </a:xfrm>
                    <a:custGeom>
                      <a:avLst/>
                      <a:gdLst>
                        <a:gd name="T0" fmla="*/ 0 w 71"/>
                        <a:gd name="T1" fmla="*/ 0 h 139"/>
                        <a:gd name="T2" fmla="*/ 70 w 71"/>
                        <a:gd name="T3" fmla="*/ 138 h 139"/>
                        <a:gd name="T4" fmla="*/ 70 w 71"/>
                        <a:gd name="T5" fmla="*/ 0 h 139"/>
                        <a:gd name="T6" fmla="*/ 0 w 71"/>
                        <a:gd name="T7" fmla="*/ 138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1"/>
                        <a:gd name="T13" fmla="*/ 0 h 139"/>
                        <a:gd name="T14" fmla="*/ 71 w 71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1" h="139">
                          <a:moveTo>
                            <a:pt x="0" y="0"/>
                          </a:moveTo>
                          <a:lnTo>
                            <a:pt x="70" y="138"/>
                          </a:lnTo>
                          <a:lnTo>
                            <a:pt x="70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100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230" y="3822"/>
                    <a:ext cx="72" cy="139"/>
                    <a:chOff x="230" y="3822"/>
                    <a:chExt cx="72" cy="139"/>
                  </a:xfrm>
                </p:grpSpPr>
                <p:sp>
                  <p:nvSpPr>
                    <p:cNvPr id="1099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230" y="3822"/>
                      <a:ext cx="72" cy="139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71 w 72"/>
                        <a:gd name="T3" fmla="*/ 0 h 139"/>
                        <a:gd name="T4" fmla="*/ 71 w 72"/>
                        <a:gd name="T5" fmla="*/ 138 h 139"/>
                        <a:gd name="T6" fmla="*/ 0 w 72"/>
                        <a:gd name="T7" fmla="*/ 138 h 139"/>
                        <a:gd name="T8" fmla="*/ 0 w 72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39"/>
                        <a:gd name="T17" fmla="*/ 72 w 72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71" y="0"/>
                          </a:lnTo>
                          <a:lnTo>
                            <a:pt x="71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00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230" y="3822"/>
                      <a:ext cx="72" cy="139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71 w 72"/>
                        <a:gd name="T3" fmla="*/ 138 h 139"/>
                        <a:gd name="T4" fmla="*/ 71 w 72"/>
                        <a:gd name="T5" fmla="*/ 0 h 139"/>
                        <a:gd name="T6" fmla="*/ 0 w 72"/>
                        <a:gd name="T7" fmla="*/ 138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2"/>
                        <a:gd name="T13" fmla="*/ 0 h 139"/>
                        <a:gd name="T14" fmla="*/ 72 w 72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71" y="138"/>
                          </a:lnTo>
                          <a:lnTo>
                            <a:pt x="71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101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301" y="3822"/>
                    <a:ext cx="71" cy="139"/>
                    <a:chOff x="301" y="3822"/>
                    <a:chExt cx="71" cy="139"/>
                  </a:xfrm>
                </p:grpSpPr>
                <p:sp>
                  <p:nvSpPr>
                    <p:cNvPr id="1097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301" y="3822"/>
                      <a:ext cx="71" cy="139"/>
                    </a:xfrm>
                    <a:custGeom>
                      <a:avLst/>
                      <a:gdLst>
                        <a:gd name="T0" fmla="*/ 0 w 71"/>
                        <a:gd name="T1" fmla="*/ 0 h 139"/>
                        <a:gd name="T2" fmla="*/ 70 w 71"/>
                        <a:gd name="T3" fmla="*/ 0 h 139"/>
                        <a:gd name="T4" fmla="*/ 70 w 71"/>
                        <a:gd name="T5" fmla="*/ 138 h 139"/>
                        <a:gd name="T6" fmla="*/ 0 w 71"/>
                        <a:gd name="T7" fmla="*/ 138 h 139"/>
                        <a:gd name="T8" fmla="*/ 0 w 71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39"/>
                        <a:gd name="T17" fmla="*/ 71 w 71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39">
                          <a:moveTo>
                            <a:pt x="0" y="0"/>
                          </a:moveTo>
                          <a:lnTo>
                            <a:pt x="70" y="0"/>
                          </a:lnTo>
                          <a:lnTo>
                            <a:pt x="70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98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301" y="3822"/>
                      <a:ext cx="71" cy="139"/>
                    </a:xfrm>
                    <a:custGeom>
                      <a:avLst/>
                      <a:gdLst>
                        <a:gd name="T0" fmla="*/ 0 w 71"/>
                        <a:gd name="T1" fmla="*/ 0 h 139"/>
                        <a:gd name="T2" fmla="*/ 70 w 71"/>
                        <a:gd name="T3" fmla="*/ 138 h 139"/>
                        <a:gd name="T4" fmla="*/ 70 w 71"/>
                        <a:gd name="T5" fmla="*/ 0 h 139"/>
                        <a:gd name="T6" fmla="*/ 0 w 71"/>
                        <a:gd name="T7" fmla="*/ 138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1"/>
                        <a:gd name="T13" fmla="*/ 0 h 139"/>
                        <a:gd name="T14" fmla="*/ 71 w 71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1" h="139">
                          <a:moveTo>
                            <a:pt x="0" y="0"/>
                          </a:moveTo>
                          <a:lnTo>
                            <a:pt x="70" y="138"/>
                          </a:lnTo>
                          <a:lnTo>
                            <a:pt x="70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102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371" y="3822"/>
                    <a:ext cx="72" cy="139"/>
                    <a:chOff x="371" y="3822"/>
                    <a:chExt cx="72" cy="139"/>
                  </a:xfrm>
                </p:grpSpPr>
                <p:sp>
                  <p:nvSpPr>
                    <p:cNvPr id="1095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371" y="3822"/>
                      <a:ext cx="72" cy="139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71 w 72"/>
                        <a:gd name="T3" fmla="*/ 0 h 139"/>
                        <a:gd name="T4" fmla="*/ 71 w 72"/>
                        <a:gd name="T5" fmla="*/ 138 h 139"/>
                        <a:gd name="T6" fmla="*/ 0 w 72"/>
                        <a:gd name="T7" fmla="*/ 138 h 139"/>
                        <a:gd name="T8" fmla="*/ 0 w 72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39"/>
                        <a:gd name="T17" fmla="*/ 72 w 72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71" y="0"/>
                          </a:lnTo>
                          <a:lnTo>
                            <a:pt x="71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96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371" y="3822"/>
                      <a:ext cx="72" cy="139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71 w 72"/>
                        <a:gd name="T3" fmla="*/ 138 h 139"/>
                        <a:gd name="T4" fmla="*/ 71 w 72"/>
                        <a:gd name="T5" fmla="*/ 0 h 139"/>
                        <a:gd name="T6" fmla="*/ 0 w 72"/>
                        <a:gd name="T7" fmla="*/ 138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2"/>
                        <a:gd name="T13" fmla="*/ 0 h 139"/>
                        <a:gd name="T14" fmla="*/ 72 w 72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71" y="138"/>
                          </a:lnTo>
                          <a:lnTo>
                            <a:pt x="71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3103" name="Group 218"/>
                <p:cNvGrpSpPr>
                  <a:grpSpLocks/>
                </p:cNvGrpSpPr>
                <p:nvPr/>
              </p:nvGrpSpPr>
              <p:grpSpPr bwMode="auto">
                <a:xfrm>
                  <a:off x="442" y="3822"/>
                  <a:ext cx="285" cy="139"/>
                  <a:chOff x="442" y="3822"/>
                  <a:chExt cx="285" cy="139"/>
                </a:xfrm>
              </p:grpSpPr>
              <p:grpSp>
                <p:nvGrpSpPr>
                  <p:cNvPr id="1024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42" y="3822"/>
                    <a:ext cx="72" cy="139"/>
                    <a:chOff x="442" y="3822"/>
                    <a:chExt cx="72" cy="139"/>
                  </a:xfrm>
                </p:grpSpPr>
                <p:sp>
                  <p:nvSpPr>
                    <p:cNvPr id="1089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442" y="3822"/>
                      <a:ext cx="72" cy="139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71 w 72"/>
                        <a:gd name="T3" fmla="*/ 0 h 139"/>
                        <a:gd name="T4" fmla="*/ 71 w 72"/>
                        <a:gd name="T5" fmla="*/ 138 h 139"/>
                        <a:gd name="T6" fmla="*/ 0 w 72"/>
                        <a:gd name="T7" fmla="*/ 138 h 139"/>
                        <a:gd name="T8" fmla="*/ 0 w 72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39"/>
                        <a:gd name="T17" fmla="*/ 72 w 72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71" y="0"/>
                          </a:lnTo>
                          <a:lnTo>
                            <a:pt x="71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90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42" y="3822"/>
                      <a:ext cx="72" cy="139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71 w 72"/>
                        <a:gd name="T3" fmla="*/ 138 h 139"/>
                        <a:gd name="T4" fmla="*/ 71 w 72"/>
                        <a:gd name="T5" fmla="*/ 0 h 139"/>
                        <a:gd name="T6" fmla="*/ 0 w 72"/>
                        <a:gd name="T7" fmla="*/ 138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2"/>
                        <a:gd name="T13" fmla="*/ 0 h 139"/>
                        <a:gd name="T14" fmla="*/ 72 w 72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71" y="138"/>
                          </a:lnTo>
                          <a:lnTo>
                            <a:pt x="71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025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513" y="3822"/>
                    <a:ext cx="72" cy="139"/>
                    <a:chOff x="513" y="3822"/>
                    <a:chExt cx="72" cy="139"/>
                  </a:xfrm>
                </p:grpSpPr>
                <p:sp>
                  <p:nvSpPr>
                    <p:cNvPr id="1087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513" y="3822"/>
                      <a:ext cx="72" cy="139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71 w 72"/>
                        <a:gd name="T3" fmla="*/ 0 h 139"/>
                        <a:gd name="T4" fmla="*/ 71 w 72"/>
                        <a:gd name="T5" fmla="*/ 138 h 139"/>
                        <a:gd name="T6" fmla="*/ 0 w 72"/>
                        <a:gd name="T7" fmla="*/ 138 h 139"/>
                        <a:gd name="T8" fmla="*/ 0 w 72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39"/>
                        <a:gd name="T17" fmla="*/ 72 w 72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71" y="0"/>
                          </a:lnTo>
                          <a:lnTo>
                            <a:pt x="71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88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513" y="3822"/>
                      <a:ext cx="72" cy="139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71 w 72"/>
                        <a:gd name="T3" fmla="*/ 138 h 139"/>
                        <a:gd name="T4" fmla="*/ 71 w 72"/>
                        <a:gd name="T5" fmla="*/ 0 h 139"/>
                        <a:gd name="T6" fmla="*/ 0 w 72"/>
                        <a:gd name="T7" fmla="*/ 138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2"/>
                        <a:gd name="T13" fmla="*/ 0 h 139"/>
                        <a:gd name="T14" fmla="*/ 72 w 72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71" y="138"/>
                          </a:lnTo>
                          <a:lnTo>
                            <a:pt x="71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026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584" y="3822"/>
                    <a:ext cx="71" cy="139"/>
                    <a:chOff x="584" y="3822"/>
                    <a:chExt cx="71" cy="139"/>
                  </a:xfrm>
                </p:grpSpPr>
                <p:sp>
                  <p:nvSpPr>
                    <p:cNvPr id="1085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584" y="3822"/>
                      <a:ext cx="71" cy="139"/>
                    </a:xfrm>
                    <a:custGeom>
                      <a:avLst/>
                      <a:gdLst>
                        <a:gd name="T0" fmla="*/ 0 w 71"/>
                        <a:gd name="T1" fmla="*/ 0 h 139"/>
                        <a:gd name="T2" fmla="*/ 70 w 71"/>
                        <a:gd name="T3" fmla="*/ 0 h 139"/>
                        <a:gd name="T4" fmla="*/ 70 w 71"/>
                        <a:gd name="T5" fmla="*/ 138 h 139"/>
                        <a:gd name="T6" fmla="*/ 0 w 71"/>
                        <a:gd name="T7" fmla="*/ 138 h 139"/>
                        <a:gd name="T8" fmla="*/ 0 w 71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39"/>
                        <a:gd name="T17" fmla="*/ 71 w 71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39">
                          <a:moveTo>
                            <a:pt x="0" y="0"/>
                          </a:moveTo>
                          <a:lnTo>
                            <a:pt x="70" y="0"/>
                          </a:lnTo>
                          <a:lnTo>
                            <a:pt x="70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86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584" y="3822"/>
                      <a:ext cx="71" cy="139"/>
                    </a:xfrm>
                    <a:custGeom>
                      <a:avLst/>
                      <a:gdLst>
                        <a:gd name="T0" fmla="*/ 0 w 71"/>
                        <a:gd name="T1" fmla="*/ 0 h 139"/>
                        <a:gd name="T2" fmla="*/ 70 w 71"/>
                        <a:gd name="T3" fmla="*/ 138 h 139"/>
                        <a:gd name="T4" fmla="*/ 70 w 71"/>
                        <a:gd name="T5" fmla="*/ 0 h 139"/>
                        <a:gd name="T6" fmla="*/ 0 w 71"/>
                        <a:gd name="T7" fmla="*/ 138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1"/>
                        <a:gd name="T13" fmla="*/ 0 h 139"/>
                        <a:gd name="T14" fmla="*/ 71 w 71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1" h="139">
                          <a:moveTo>
                            <a:pt x="0" y="0"/>
                          </a:moveTo>
                          <a:lnTo>
                            <a:pt x="70" y="138"/>
                          </a:lnTo>
                          <a:lnTo>
                            <a:pt x="70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027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654" y="3822"/>
                    <a:ext cx="73" cy="139"/>
                    <a:chOff x="654" y="3822"/>
                    <a:chExt cx="73" cy="139"/>
                  </a:xfrm>
                </p:grpSpPr>
                <p:sp>
                  <p:nvSpPr>
                    <p:cNvPr id="1083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654" y="3822"/>
                      <a:ext cx="73" cy="139"/>
                    </a:xfrm>
                    <a:custGeom>
                      <a:avLst/>
                      <a:gdLst>
                        <a:gd name="T0" fmla="*/ 0 w 73"/>
                        <a:gd name="T1" fmla="*/ 0 h 139"/>
                        <a:gd name="T2" fmla="*/ 72 w 73"/>
                        <a:gd name="T3" fmla="*/ 0 h 139"/>
                        <a:gd name="T4" fmla="*/ 72 w 73"/>
                        <a:gd name="T5" fmla="*/ 138 h 139"/>
                        <a:gd name="T6" fmla="*/ 0 w 73"/>
                        <a:gd name="T7" fmla="*/ 138 h 139"/>
                        <a:gd name="T8" fmla="*/ 0 w 73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139"/>
                        <a:gd name="T17" fmla="*/ 73 w 73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139">
                          <a:moveTo>
                            <a:pt x="0" y="0"/>
                          </a:moveTo>
                          <a:lnTo>
                            <a:pt x="72" y="0"/>
                          </a:lnTo>
                          <a:lnTo>
                            <a:pt x="72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84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654" y="3822"/>
                      <a:ext cx="73" cy="139"/>
                    </a:xfrm>
                    <a:custGeom>
                      <a:avLst/>
                      <a:gdLst>
                        <a:gd name="T0" fmla="*/ 0 w 73"/>
                        <a:gd name="T1" fmla="*/ 0 h 139"/>
                        <a:gd name="T2" fmla="*/ 72 w 73"/>
                        <a:gd name="T3" fmla="*/ 138 h 139"/>
                        <a:gd name="T4" fmla="*/ 72 w 73"/>
                        <a:gd name="T5" fmla="*/ 0 h 139"/>
                        <a:gd name="T6" fmla="*/ 0 w 73"/>
                        <a:gd name="T7" fmla="*/ 138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3"/>
                        <a:gd name="T13" fmla="*/ 0 h 139"/>
                        <a:gd name="T14" fmla="*/ 73 w 73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3" h="139">
                          <a:moveTo>
                            <a:pt x="0" y="0"/>
                          </a:moveTo>
                          <a:lnTo>
                            <a:pt x="72" y="138"/>
                          </a:lnTo>
                          <a:lnTo>
                            <a:pt x="72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12700" cap="rnd" cmpd="sng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prstShdw prst="shdw17" dist="17961" dir="2700000">
                        <a:srgbClr val="737373"/>
                      </a:prstShdw>
                    </a:effec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sp>
              <p:nvSpPr>
                <p:cNvPr id="1071" name="Line 231"/>
                <p:cNvSpPr>
                  <a:spLocks noChangeShapeType="1"/>
                </p:cNvSpPr>
                <p:nvPr/>
              </p:nvSpPr>
              <p:spPr bwMode="auto">
                <a:xfrm>
                  <a:off x="335" y="3825"/>
                  <a:ext cx="0" cy="12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72" name="Line 232"/>
                <p:cNvSpPr>
                  <a:spLocks noChangeShapeType="1"/>
                </p:cNvSpPr>
                <p:nvPr/>
              </p:nvSpPr>
              <p:spPr bwMode="auto">
                <a:xfrm>
                  <a:off x="548" y="3825"/>
                  <a:ext cx="0" cy="12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73" name="Line 233"/>
                <p:cNvSpPr>
                  <a:spLocks noChangeShapeType="1"/>
                </p:cNvSpPr>
                <p:nvPr/>
              </p:nvSpPr>
              <p:spPr bwMode="auto">
                <a:xfrm>
                  <a:off x="408" y="3825"/>
                  <a:ext cx="0" cy="12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74" name="Line 234"/>
                <p:cNvSpPr>
                  <a:spLocks noChangeShapeType="1"/>
                </p:cNvSpPr>
                <p:nvPr/>
              </p:nvSpPr>
              <p:spPr bwMode="auto">
                <a:xfrm>
                  <a:off x="478" y="3825"/>
                  <a:ext cx="0" cy="12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75" name="Line 235"/>
                <p:cNvSpPr>
                  <a:spLocks noChangeShapeType="1"/>
                </p:cNvSpPr>
                <p:nvPr/>
              </p:nvSpPr>
              <p:spPr bwMode="auto">
                <a:xfrm>
                  <a:off x="266" y="3825"/>
                  <a:ext cx="0" cy="12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76" name="Line 236"/>
                <p:cNvSpPr>
                  <a:spLocks noChangeShapeType="1"/>
                </p:cNvSpPr>
                <p:nvPr/>
              </p:nvSpPr>
              <p:spPr bwMode="auto">
                <a:xfrm>
                  <a:off x="194" y="3825"/>
                  <a:ext cx="0" cy="12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77" name="Line 237"/>
                <p:cNvSpPr>
                  <a:spLocks noChangeShapeType="1"/>
                </p:cNvSpPr>
                <p:nvPr/>
              </p:nvSpPr>
              <p:spPr bwMode="auto">
                <a:xfrm>
                  <a:off x="619" y="3825"/>
                  <a:ext cx="0" cy="12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78" name="Line 238"/>
                <p:cNvSpPr>
                  <a:spLocks noChangeShapeType="1"/>
                </p:cNvSpPr>
                <p:nvPr/>
              </p:nvSpPr>
              <p:spPr bwMode="auto">
                <a:xfrm>
                  <a:off x="689" y="3825"/>
                  <a:ext cx="0" cy="128"/>
                </a:xfrm>
                <a:prstGeom prst="line">
                  <a:avLst/>
                </a:prstGeom>
                <a:noFill/>
                <a:ln w="12700" cap="rnd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3312" name="Text Box 240"/>
          <p:cNvSpPr txBox="1">
            <a:spLocks noChangeArrowheads="1"/>
          </p:cNvSpPr>
          <p:nvPr/>
        </p:nvSpPr>
        <p:spPr bwMode="auto">
          <a:xfrm>
            <a:off x="0" y="1554163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it-IT" sz="3100" b="1" i="1" dirty="0">
                <a:solidFill>
                  <a:schemeClr val="accent5">
                    <a:lumMod val="50000"/>
                  </a:schemeClr>
                </a:solidFill>
              </a:rPr>
              <a:t>L’impresa è un centro di interessi, non solo economici</a:t>
            </a:r>
          </a:p>
        </p:txBody>
      </p:sp>
      <p:sp>
        <p:nvSpPr>
          <p:cNvPr id="202" name="Segnaposto numero diapositiva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Graphic spid="1131" grpId="0">
        <p:bldAsOne/>
      </p:bldGraphic>
      <p:bldP spid="33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850" y="361723"/>
            <a:ext cx="828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Gli strumenti di rendicontazione</a:t>
            </a:r>
          </a:p>
          <a:p>
            <a:pPr algn="ctr"/>
            <a:r>
              <a:rPr lang="it-IT" sz="32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54640" y="1535963"/>
            <a:ext cx="588645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ctr">
              <a:defRPr/>
            </a:pPr>
            <a:endParaRPr lang="it-IT" sz="3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73050" indent="-273050">
              <a:buFontTx/>
              <a:buChar char="-"/>
              <a:defRPr/>
            </a:pP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Il Bilancio di Genere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273050" indent="-273050">
              <a:buFontTx/>
              <a:buChar char="-"/>
              <a:defRPr/>
            </a:pP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Il Bilancio Sociale e il Bilancio di Sostenibilità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7640" y="534390"/>
            <a:ext cx="7772400" cy="1470025"/>
          </a:xfrm>
        </p:spPr>
        <p:txBody>
          <a:bodyPr>
            <a:normAutofit/>
          </a:bodyPr>
          <a:lstStyle/>
          <a:p>
            <a:r>
              <a:rPr lang="it-IT" i="1" dirty="0" smtClean="0"/>
              <a:t>La partecipazione delle donne ai Consigli di amministrazione delle società 	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5144" y="2945081"/>
            <a:ext cx="6915448" cy="242649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800" i="1" dirty="0" smtClean="0"/>
              <a:t>Corso Donne, Politica e Istituzioni</a:t>
            </a:r>
          </a:p>
          <a:p>
            <a:pPr algn="ctr"/>
            <a:endParaRPr lang="it-IT" sz="2800" i="1" dirty="0" smtClean="0"/>
          </a:p>
          <a:p>
            <a:pPr algn="ctr"/>
            <a:r>
              <a:rPr lang="it-IT" sz="2000" dirty="0" smtClean="0"/>
              <a:t>Prof. Chiara Leardini 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dirty="0" smtClean="0"/>
              <a:t>Università degli Studi di Verona</a:t>
            </a:r>
          </a:p>
          <a:p>
            <a:pPr algn="ctr"/>
            <a:r>
              <a:rPr lang="it-IT" i="1" dirty="0" smtClean="0"/>
              <a:t>Ferrara, </a:t>
            </a:r>
            <a:r>
              <a:rPr lang="it-IT" dirty="0" smtClean="0"/>
              <a:t>7 dicembre 2013</a:t>
            </a:r>
          </a:p>
          <a:p>
            <a:pPr algn="ctr"/>
            <a:endParaRPr lang="it-IT" sz="2800" dirty="0" smtClean="0"/>
          </a:p>
          <a:p>
            <a:pPr algn="ctr"/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88925" y="260350"/>
            <a:ext cx="80000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 b="1" i="1" cap="small" dirty="0" smtClean="0">
                <a:solidFill>
                  <a:schemeClr val="accent5">
                    <a:lumMod val="50000"/>
                  </a:schemeClr>
                </a:solidFill>
              </a:rPr>
              <a:t>Il Bilancio di Genere per le Imprese</a:t>
            </a:r>
            <a:endParaRPr lang="it-IT" sz="3600" b="1" i="1" cap="smal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68313" y="1484313"/>
            <a:ext cx="82804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1. Profilo di genere dell’impresa</a:t>
            </a:r>
          </a:p>
          <a:p>
            <a:pPr algn="ctr">
              <a:spcBef>
                <a:spcPct val="30000"/>
              </a:spcBef>
            </a:pPr>
            <a:r>
              <a:rPr lang="it-IT" sz="2400" dirty="0"/>
              <a:t>Descrizione del contesto generale in cui leggere le politiche di genere adottate dall’impresa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68313" y="2902388"/>
            <a:ext cx="8280400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2. Analisi di genere nell’impresa</a:t>
            </a:r>
          </a:p>
          <a:p>
            <a:pPr algn="ctr">
              <a:spcBef>
                <a:spcPct val="30000"/>
              </a:spcBef>
            </a:pPr>
            <a:r>
              <a:rPr lang="it-IT" sz="2400" dirty="0"/>
              <a:t>Modalità con le quali il genere viene vissuto e valorizzato all’interno dell’impresa (personale e ruoli, formazione, retribuzione ...)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68313" y="4899525"/>
            <a:ext cx="82804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3. Analisi di genere nella conduzione dell’impresa</a:t>
            </a:r>
          </a:p>
          <a:p>
            <a:pPr algn="ctr">
              <a:spcBef>
                <a:spcPct val="30000"/>
              </a:spcBef>
            </a:pPr>
            <a:r>
              <a:rPr lang="it-IT" sz="2400" dirty="0"/>
              <a:t>Analisi della corporate governance in chiave di genere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15719" grpId="0"/>
      <p:bldP spid="1157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1. Profilo di genere dell’impresa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612775" y="407670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Numero totale dei dipendenti, suddiviso per genere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47700" y="1890713"/>
            <a:ext cx="4610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Profilo societario e di gruppo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647700" y="2609850"/>
            <a:ext cx="1653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Mission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47700" y="3330575"/>
            <a:ext cx="482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Attività e ambiti di intervento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612775" y="4843463"/>
            <a:ext cx="8606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Carta degli impegni di genere (ambiti, obiettivi, azioni...)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/>
      <p:bldP spid="121861" grpId="0"/>
      <p:bldP spid="121862" grpId="0"/>
      <p:bldP spid="1218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2. Analisi di genere nell’impresa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757238" y="1700213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Analisi di genere dei dipendenti per: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    - ruolo e qualifica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    - età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    - tipologia contrattuale </a:t>
            </a: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    - distribuzione territoriale	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755650" y="3860800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Tasso di turnover del personale, suddiviso per genere, età e area geografica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755650" y="4826000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Tassi di infortuni sul lavoro, di malattia, assenteismo suddivisi per genere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	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827088" y="1052513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a. Occupazione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55650" y="5846763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Tasso di mobilità interna ed esterna per genere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	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  <p:bldP spid="123909" grpId="0"/>
      <p:bldP spid="123910" grpId="0"/>
      <p:bldP spid="1239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69988"/>
            <a:ext cx="76184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1850" y="4652963"/>
            <a:ext cx="481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it-IT" sz="1000"/>
              <a:t>GRI-IFC, </a:t>
            </a:r>
            <a:r>
              <a:rPr lang="en-US" sz="1000" i="1"/>
              <a:t>Embedding Gender in Sustainability Reporting. A Practitioner’s Guide</a:t>
            </a:r>
            <a:r>
              <a:rPr lang="en-US" sz="1000"/>
              <a:t>, p. 30</a:t>
            </a:r>
            <a:endParaRPr lang="it-IT" sz="100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900113" y="189230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Distribuzione delle retribuzioni per genere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900113" y="2732088"/>
            <a:ext cx="8135937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Rapporto dello stipendio base delle donne rispetto a quello degli uomini a parità di:</a:t>
            </a:r>
          </a:p>
          <a:p>
            <a:pPr>
              <a:spcBef>
                <a:spcPct val="20000"/>
              </a:spcBef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  - qualifica</a:t>
            </a:r>
          </a:p>
          <a:p>
            <a:pPr>
              <a:spcBef>
                <a:spcPct val="20000"/>
              </a:spcBef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  - anzianità anagrafica</a:t>
            </a:r>
          </a:p>
          <a:p>
            <a:pPr>
              <a:spcBef>
                <a:spcPct val="20000"/>
              </a:spcBef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  - grado di istruzione 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00113" y="1052513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b. Retribuzione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900113" y="527685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Distribuzione delle promozioni per genere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/>
      <p:bldP spid="126980" grpId="0"/>
      <p:bldP spid="1269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93750" y="1773238"/>
            <a:ext cx="81708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Principali iniziative di educazione, formazione, prevenzione e controllo dei rischi attivati a supporto dei lavoratori e delle lavoratrici 	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93750" y="1052513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c. Formazione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793750" y="4478338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Ore medie di formazione annue per dipendente, suddiviso per  genere e categoria di lavoratori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793750" y="3284538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Numero di dipendenti che hanno beneficiato di tali iniziative, suddiviso per  genere e categoria di lavoratori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  <p:bldP spid="129028" grpId="0"/>
      <p:bldP spid="1290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757238" y="2324100"/>
            <a:ext cx="8135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Iniziative di flessibilità del lavoro: part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time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, tele-lavoro ...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757238" y="739775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d. Politiche di conciliazione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57238" y="5559425"/>
            <a:ext cx="8135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Contributi pubblici ricevuti per interventi a favore del genere (incentivi a sostegno del lavoro femminile...)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57238" y="3933825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e. Altro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755650" y="338137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Altre iniziative (asili aziendali ...)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757238" y="450850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>
                <a:solidFill>
                  <a:schemeClr val="accent5">
                    <a:lumMod val="50000"/>
                  </a:schemeClr>
                </a:solidFill>
              </a:rPr>
              <a:t> Episodi di discriminazione e azioni intraprese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755650" y="1382713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Distribuzione per genere dei permessi sul lavoro (maternità, paternità, malattia dei figli ...)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755650" y="5059363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Azioni preventive contro le discriminazioni di genere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/>
      <p:bldP spid="131076" grpId="0"/>
      <p:bldP spid="131077" grpId="0"/>
      <p:bldP spid="131078" grpId="0"/>
      <p:bldP spid="131079" grpId="0"/>
      <p:bldP spid="131082" grpId="0"/>
      <p:bldP spid="1310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539750" y="155733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Composizione degli organi di governo in base al genere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49275"/>
            <a:ext cx="828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3. Analisi di genere nella conduzione dell’impresa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106488" y="2179638"/>
            <a:ext cx="4608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CdA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e comitati interni al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CdA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114425" y="2636838"/>
            <a:ext cx="2927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400">
                <a:solidFill>
                  <a:schemeClr val="accent5">
                    <a:lumMod val="50000"/>
                  </a:schemeClr>
                </a:solidFill>
              </a:rPr>
              <a:t>- Collegio sindacale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116013" y="3141663"/>
            <a:ext cx="3970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- Assemblea degli azionisti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1116013" y="3644900"/>
            <a:ext cx="3517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- Ruoli di alta direzione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539750" y="4340225"/>
            <a:ext cx="8569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Iniziative per promuovere la parità di genere nelle strutture di governo (workshop, ...)</a:t>
            </a: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539750" y="53482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Principi e valori “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gender-related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” presenti nella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mission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4" grpId="0"/>
      <p:bldP spid="133125" grpId="0"/>
      <p:bldP spid="133126" grpId="0"/>
      <p:bldP spid="133127" grpId="0"/>
      <p:bldP spid="133130" grpId="0"/>
      <p:bldP spid="1331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23838"/>
            <a:ext cx="7632700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31850" y="6453188"/>
            <a:ext cx="481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it-IT" sz="1000"/>
              <a:t>GRI-IFC, </a:t>
            </a:r>
            <a:r>
              <a:rPr lang="en-US" sz="1000" i="1"/>
              <a:t>Embedding Gender in Sustainability Reporting. A Practitioner’s Guide</a:t>
            </a:r>
            <a:r>
              <a:rPr lang="en-US" sz="1000"/>
              <a:t>, p. 25</a:t>
            </a:r>
            <a:endParaRPr lang="it-IT" sz="100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199409" y="2643134"/>
            <a:ext cx="648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</a:rPr>
              <a:t>E nel bilancio sociale??</a:t>
            </a:r>
            <a:endParaRPr lang="it-IT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it-IT" sz="2800" dirty="0" smtClean="0"/>
              <a:t>Di cosa parleremo </a:t>
            </a:r>
            <a:r>
              <a:rPr lang="it-IT" sz="2800" dirty="0" err="1" smtClean="0"/>
              <a:t>oggi…</a:t>
            </a:r>
            <a:endParaRPr lang="it-IT" sz="280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457200" y="1798570"/>
            <a:ext cx="7467600" cy="2821675"/>
          </a:xfrm>
        </p:spPr>
        <p:txBody>
          <a:bodyPr/>
          <a:lstStyle/>
          <a:p>
            <a:r>
              <a:rPr lang="it-IT" dirty="0" smtClean="0"/>
              <a:t>Quadro Internazionale</a:t>
            </a:r>
          </a:p>
          <a:p>
            <a:r>
              <a:rPr lang="it-IT" dirty="0" smtClean="0"/>
              <a:t>Quadro Regionale</a:t>
            </a:r>
          </a:p>
          <a:p>
            <a:r>
              <a:rPr lang="it-IT" dirty="0" smtClean="0"/>
              <a:t>Quadro Provinciale</a:t>
            </a:r>
          </a:p>
          <a:p>
            <a:r>
              <a:rPr lang="it-IT" dirty="0" smtClean="0"/>
              <a:t>La legge Golfo-Mosca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34091" t="9662" r="31136" b="10000"/>
          <a:stretch>
            <a:fillRect/>
          </a:stretch>
        </p:blipFill>
        <p:spPr bwMode="auto">
          <a:xfrm>
            <a:off x="570016" y="736270"/>
            <a:ext cx="4239491" cy="612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438899" y="1341912"/>
            <a:ext cx="2398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</a:rPr>
              <a:t>Alcune sezioni del Bilancio di Sostenibilità Ferrero 2011, redatto secondi i principi del GRI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19675" t="15273" r="19448" b="5714"/>
          <a:stretch>
            <a:fillRect/>
          </a:stretch>
        </p:blipFill>
        <p:spPr bwMode="auto">
          <a:xfrm>
            <a:off x="451263" y="439387"/>
            <a:ext cx="7422078" cy="602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507677" y="424979"/>
            <a:ext cx="2064684" cy="923330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Sezione</a:t>
            </a:r>
          </a:p>
          <a:p>
            <a:pPr algn="ctr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Risorse Umane Organico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18896" t="12935" r="35909" b="10000"/>
          <a:stretch>
            <a:fillRect/>
          </a:stretch>
        </p:blipFill>
        <p:spPr bwMode="auto">
          <a:xfrm>
            <a:off x="356260" y="204780"/>
            <a:ext cx="5510151" cy="587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507677" y="424979"/>
            <a:ext cx="2064684" cy="923330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Sezione</a:t>
            </a:r>
          </a:p>
          <a:p>
            <a:pPr algn="ctr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Risorse Umane </a:t>
            </a:r>
          </a:p>
          <a:p>
            <a:pPr algn="ctr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Retribuzione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10032" t="38805" r="19448" b="29403"/>
          <a:stretch>
            <a:fillRect/>
          </a:stretch>
        </p:blipFill>
        <p:spPr bwMode="auto">
          <a:xfrm>
            <a:off x="294724" y="3832692"/>
            <a:ext cx="7988136" cy="242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43</a:t>
            </a:fld>
            <a:endParaRPr lang="it-IT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33506" t="19597" r="31234" b="5247"/>
          <a:stretch>
            <a:fillRect/>
          </a:stretch>
        </p:blipFill>
        <p:spPr bwMode="auto">
          <a:xfrm>
            <a:off x="294724" y="154379"/>
            <a:ext cx="3125369" cy="4163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785756" y="902525"/>
            <a:ext cx="2398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</a:rPr>
              <a:t>Alcune sezioni del Bilancio di Sostenibilità Autogrill 2011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44</a:t>
            </a:fld>
            <a:endParaRPr lang="it-IT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23119" t="22464" r="7273" b="15844"/>
          <a:stretch>
            <a:fillRect/>
          </a:stretch>
        </p:blipFill>
        <p:spPr bwMode="auto">
          <a:xfrm>
            <a:off x="296883" y="1401288"/>
            <a:ext cx="7246272" cy="40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3137" y="703175"/>
            <a:ext cx="452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5">
                    <a:lumMod val="50000"/>
                  </a:schemeClr>
                </a:solidFill>
              </a:rPr>
              <a:t>Nei dati </a:t>
            </a:r>
            <a:r>
              <a:rPr lang="it-IT" sz="3600" b="1" dirty="0" err="1" smtClean="0">
                <a:solidFill>
                  <a:schemeClr val="accent5">
                    <a:lumMod val="50000"/>
                  </a:schemeClr>
                </a:solidFill>
              </a:rPr>
              <a:t>sociali…</a:t>
            </a:r>
            <a:endParaRPr lang="it-I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01857" y="211225"/>
            <a:ext cx="1882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Tutti i dati sul personale sono espressi con specifica di genere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l="22013" t="12623" r="7662" b="10000"/>
          <a:stretch>
            <a:fillRect/>
          </a:stretch>
        </p:blipFill>
        <p:spPr bwMode="auto">
          <a:xfrm>
            <a:off x="463137" y="1172619"/>
            <a:ext cx="6993885" cy="480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9434" y="397977"/>
            <a:ext cx="7841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Il World </a:t>
            </a:r>
            <a:r>
              <a:rPr lang="it-IT" sz="3600" b="1" cap="small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Economic</a:t>
            </a:r>
            <a:r>
              <a:rPr lang="it-IT" sz="36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Forum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pubblica ogni anno il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Gender Gap Report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un rapporto che misura le dimensioni del divario tra uomini e donne, ponderando i propri indicatori su 4  criteri di disparità tra i due sessi: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Partecipazione economica ed opportunità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Formazione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Salute e benessere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Partecipazione politica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it-IT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 studio fornisce una definizione di quando si ha</a:t>
            </a:r>
          </a:p>
          <a:p>
            <a:pPr algn="ctr">
              <a:spcBef>
                <a:spcPct val="50000"/>
              </a:spcBef>
            </a:pPr>
            <a:r>
              <a:rPr lang="it-IT" sz="24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EGUALIANZA </a:t>
            </a:r>
            <a:r>
              <a:rPr lang="it-IT" sz="2400" b="1" cap="small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it-IT" sz="24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GENERE</a:t>
            </a:r>
          </a:p>
          <a:p>
            <a:pPr algn="ctr">
              <a:spcBef>
                <a:spcPct val="50000"/>
              </a:spcBef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"i diritti, le responsabilità e le opportunità degli individui non devono essere determinate dall'essere nati maschi o femmine"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84694" y="952986"/>
            <a:ext cx="33845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Global Gender Gap </a:t>
            </a:r>
            <a:r>
              <a:rPr lang="it-IT" sz="36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Index</a:t>
            </a:r>
            <a:r>
              <a:rPr lang="it-IT" sz="3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2012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/>
          <a:srcRect l="14150" t="8119" r="55850" b="26643"/>
          <a:stretch/>
        </p:blipFill>
        <p:spPr bwMode="auto">
          <a:xfrm>
            <a:off x="4125607" y="260350"/>
            <a:ext cx="3657600" cy="6362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3"/>
          <a:srcRect l="18634" t="34334" r="50129" b="5670"/>
          <a:stretch/>
        </p:blipFill>
        <p:spPr bwMode="auto">
          <a:xfrm>
            <a:off x="3990802" y="422275"/>
            <a:ext cx="3808412" cy="5853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694" y="952986"/>
            <a:ext cx="33845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Global Gender Gap </a:t>
            </a:r>
            <a:r>
              <a:rPr lang="it-IT" sz="36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Index</a:t>
            </a:r>
            <a:r>
              <a:rPr lang="it-IT" sz="3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2012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69244" y="4189228"/>
            <a:ext cx="4909212" cy="340242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84694" y="952986"/>
            <a:ext cx="33845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Global Gender Gap Index 2013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513" y="842962"/>
            <a:ext cx="34575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429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84694" y="952986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3600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DE8A-5BEA-F744-B926-74EC897D2D20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5" y="781050"/>
            <a:ext cx="3376041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2900" y="952985"/>
            <a:ext cx="3352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Global Gender Gap Index 2013</a:t>
            </a:r>
          </a:p>
        </p:txBody>
      </p:sp>
    </p:spTree>
    <p:extLst>
      <p:ext uri="{BB962C8B-B14F-4D97-AF65-F5344CB8AC3E}">
        <p14:creationId xmlns:p14="http://schemas.microsoft.com/office/powerpoint/2010/main" xmlns="" val="78801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2908</Words>
  <Application>Microsoft Office PowerPoint</Application>
  <PresentationFormat>Presentazione su schermo (4:3)</PresentationFormat>
  <Paragraphs>384</Paragraphs>
  <Slides>45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7" baseType="lpstr">
      <vt:lpstr>Loggia</vt:lpstr>
      <vt:lpstr>Worksheet</vt:lpstr>
      <vt:lpstr>Diapositiva 1</vt:lpstr>
      <vt:lpstr>Diapositiva 2</vt:lpstr>
      <vt:lpstr>La partecipazione delle donne ai Consigli di amministrazione delle società  </vt:lpstr>
      <vt:lpstr>Di cosa parleremo oggi…</vt:lpstr>
      <vt:lpstr>Diapositiva 5</vt:lpstr>
      <vt:lpstr>Diapositiva 6</vt:lpstr>
      <vt:lpstr>Diapositiva 7</vt:lpstr>
      <vt:lpstr>Diapositiva 8</vt:lpstr>
      <vt:lpstr>Diapositiva 9</vt:lpstr>
      <vt:lpstr>Diapositiva 10</vt:lpstr>
      <vt:lpstr>Unione Europea Bruxelles, 21.9.2010 Strategia per la parità tra donne e uomini 2010-2015</vt:lpstr>
      <vt:lpstr>impresa al femminile – Visione Regionale</vt:lpstr>
      <vt:lpstr>Tasso di Femminilizzazione Regionale</vt:lpstr>
      <vt:lpstr>impresa al femminile – Visione Regionale</vt:lpstr>
      <vt:lpstr>forma giuridica delle imprese femminili</vt:lpstr>
      <vt:lpstr>tasso di femminilizzazione per Settori di Attività</vt:lpstr>
      <vt:lpstr>Donne imprenditrici nelle Provincia di Ferrara Per Fasce d’Età</vt:lpstr>
      <vt:lpstr>presenza femminile nella governance</vt:lpstr>
      <vt:lpstr>LEGGE 12 luglio 2011 n.120  “Legge Golfo-Mosca” obiettivo 20%-33% prevede che…  Un terzo dei posti dei CdA e dei Collegi Sindacali sia riservato al genere meno rappresentato  La legge è applicata a:    </vt:lpstr>
      <vt:lpstr>Componenti degli organi sociali delle società quotate (Gennaio 2010)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di genere focus regionale</dc:title>
  <dc:creator>Bettina Campedelli</dc:creator>
  <cp:lastModifiedBy> </cp:lastModifiedBy>
  <cp:revision>88</cp:revision>
  <cp:lastPrinted>2013-12-06T16:27:05Z</cp:lastPrinted>
  <dcterms:created xsi:type="dcterms:W3CDTF">2012-11-18T08:41:34Z</dcterms:created>
  <dcterms:modified xsi:type="dcterms:W3CDTF">2013-12-12T11:17:08Z</dcterms:modified>
</cp:coreProperties>
</file>